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0768cb7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0768cb7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0768cb7e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0768cb7e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0768cb7e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0768cb7e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75465634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75465634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75465634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75465634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75465634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75465634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75465634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75465634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75465634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75465634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75465634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75465634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7546563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7546563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75465634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75465634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75465634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75465634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757ffdf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757ffdf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757ffdf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57ffdf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75465634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75465634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7546563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7546563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75465634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75465634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75465634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75465634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7546563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7546563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739400"/>
            <a:ext cx="8151300" cy="166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3600">
                <a:solidFill>
                  <a:srgbClr val="000000"/>
                </a:solidFill>
              </a:rPr>
              <a:t>Enhancing Neural Networks through Evolutionary Algorithms</a:t>
            </a:r>
            <a:r>
              <a:rPr lang="en-GB" sz="4800">
                <a:solidFill>
                  <a:srgbClr val="000000"/>
                </a:solidFill>
              </a:rPr>
              <a:t> </a:t>
            </a:r>
            <a:endParaRPr/>
          </a:p>
        </p:txBody>
      </p:sp>
      <p:sp>
        <p:nvSpPr>
          <p:cNvPr id="177" name="Google Shape;177;p18"/>
          <p:cNvSpPr txBox="1"/>
          <p:nvPr>
            <p:ph idx="1" type="subTitle"/>
          </p:nvPr>
        </p:nvSpPr>
        <p:spPr>
          <a:xfrm>
            <a:off x="729438" y="131294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Project Presentation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1" name="Shape 241"/>
        <p:cNvGrpSpPr/>
        <p:nvPr/>
      </p:nvGrpSpPr>
      <p:grpSpPr>
        <a:xfrm>
          <a:off x="0" y="0"/>
          <a:ext cx="0" cy="0"/>
          <a:chOff x="0" y="0"/>
          <a:chExt cx="0" cy="0"/>
        </a:xfrm>
      </p:grpSpPr>
      <p:sp>
        <p:nvSpPr>
          <p:cNvPr id="242" name="Google Shape;242;p27"/>
          <p:cNvSpPr txBox="1"/>
          <p:nvPr/>
        </p:nvSpPr>
        <p:spPr>
          <a:xfrm>
            <a:off x="401075" y="370975"/>
            <a:ext cx="75798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Significance</a:t>
            </a:r>
            <a:endParaRPr/>
          </a:p>
        </p:txBody>
      </p:sp>
      <p:sp>
        <p:nvSpPr>
          <p:cNvPr id="243" name="Google Shape;243;p27"/>
          <p:cNvSpPr txBox="1"/>
          <p:nvPr/>
        </p:nvSpPr>
        <p:spPr>
          <a:xfrm>
            <a:off x="451175" y="1473875"/>
            <a:ext cx="8382000" cy="32988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Font typeface="Lato"/>
              <a:buChar char="●"/>
            </a:pPr>
            <a:r>
              <a:rPr lang="en-GB" sz="1500">
                <a:latin typeface="Times New Roman"/>
                <a:ea typeface="Times New Roman"/>
                <a:cs typeface="Times New Roman"/>
                <a:sym typeface="Times New Roman"/>
              </a:rPr>
              <a:t>We ensemble Harris Hawk Algorithm with our Multi-Layer Feed Forward Network to simulate the behaviour of Harris’s hawk bird, which is famous for its combined behaviour and attacking its prey by pouncing on it from several random directions and trailing the moment of its prey by surprise attacks. </a:t>
            </a:r>
            <a:endParaRPr sz="15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Lato"/>
              <a:buChar char="●"/>
            </a:pPr>
            <a:r>
              <a:rPr lang="en-GB" sz="1500">
                <a:latin typeface="Times New Roman"/>
                <a:ea typeface="Times New Roman"/>
                <a:cs typeface="Times New Roman"/>
                <a:sym typeface="Times New Roman"/>
              </a:rPr>
              <a:t>They improvise with each of their attacks following the escaping pattern of their prey.</a:t>
            </a:r>
            <a:r>
              <a:rPr lang="en-GB" sz="1800">
                <a:latin typeface="Times New Roman"/>
                <a:ea typeface="Times New Roman"/>
                <a:cs typeface="Times New Roman"/>
                <a:sym typeface="Times New Roman"/>
              </a:rPr>
              <a:t> </a:t>
            </a:r>
            <a:r>
              <a:rPr lang="en-GB" sz="1500">
                <a:latin typeface="Times New Roman"/>
                <a:ea typeface="Times New Roman"/>
                <a:cs typeface="Times New Roman"/>
                <a:sym typeface="Times New Roman"/>
              </a:rPr>
              <a:t>We  try to mimic this chasing pattern and surprise attacks into our algorithm to reach the optimized value of weights. </a:t>
            </a:r>
            <a:endParaRPr sz="1500">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7" name="Shape 247"/>
        <p:cNvGrpSpPr/>
        <p:nvPr/>
      </p:nvGrpSpPr>
      <p:grpSpPr>
        <a:xfrm>
          <a:off x="0" y="0"/>
          <a:ext cx="0" cy="0"/>
          <a:chOff x="0" y="0"/>
          <a:chExt cx="0" cy="0"/>
        </a:xfrm>
      </p:grpSpPr>
      <p:sp>
        <p:nvSpPr>
          <p:cNvPr id="248" name="Google Shape;248;p28"/>
          <p:cNvSpPr txBox="1"/>
          <p:nvPr>
            <p:ph type="title"/>
          </p:nvPr>
        </p:nvSpPr>
        <p:spPr>
          <a:xfrm>
            <a:off x="531400" y="1182000"/>
            <a:ext cx="7688400" cy="17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accent1"/>
                </a:solidFill>
                <a:latin typeface="Times New Roman"/>
                <a:ea typeface="Times New Roman"/>
                <a:cs typeface="Times New Roman"/>
                <a:sym typeface="Times New Roman"/>
              </a:rPr>
              <a:t>Exploration Phase:</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accent1"/>
                </a:solidFill>
                <a:latin typeface="Times New Roman"/>
                <a:ea typeface="Times New Roman"/>
                <a:cs typeface="Times New Roman"/>
                <a:sym typeface="Times New Roman"/>
              </a:rPr>
              <a:t>Exploitation Phase:</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latin typeface="Times New Roman"/>
              <a:ea typeface="Times New Roman"/>
              <a:cs typeface="Times New Roman"/>
              <a:sym typeface="Times New Roman"/>
            </a:endParaRPr>
          </a:p>
        </p:txBody>
      </p:sp>
      <p:sp>
        <p:nvSpPr>
          <p:cNvPr id="249" name="Google Shape;249;p28"/>
          <p:cNvSpPr txBox="1"/>
          <p:nvPr/>
        </p:nvSpPr>
        <p:spPr>
          <a:xfrm>
            <a:off x="531400" y="270700"/>
            <a:ext cx="61761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Raleway"/>
                <a:ea typeface="Raleway"/>
                <a:cs typeface="Raleway"/>
                <a:sym typeface="Raleway"/>
              </a:rPr>
              <a:t>Exploration and Exploitation Phases</a:t>
            </a:r>
            <a:endParaRPr b="1" sz="2400">
              <a:latin typeface="Raleway"/>
              <a:ea typeface="Raleway"/>
              <a:cs typeface="Raleway"/>
              <a:sym typeface="Raleway"/>
            </a:endParaRPr>
          </a:p>
        </p:txBody>
      </p:sp>
      <p:pic>
        <p:nvPicPr>
          <p:cNvPr id="250" name="Google Shape;250;p28"/>
          <p:cNvPicPr preferRelativeResize="0"/>
          <p:nvPr/>
        </p:nvPicPr>
        <p:blipFill rotWithShape="1">
          <a:blip r:embed="rId3">
            <a:alphaModFix/>
          </a:blip>
          <a:srcRect b="23220" l="7416" r="30413" t="56175"/>
          <a:stretch/>
        </p:blipFill>
        <p:spPr>
          <a:xfrm>
            <a:off x="531400" y="1490775"/>
            <a:ext cx="5359176" cy="865401"/>
          </a:xfrm>
          <a:prstGeom prst="rect">
            <a:avLst/>
          </a:prstGeom>
          <a:noFill/>
          <a:ln>
            <a:noFill/>
          </a:ln>
        </p:spPr>
      </p:pic>
      <p:sp>
        <p:nvSpPr>
          <p:cNvPr id="251" name="Google Shape;251;p28"/>
          <p:cNvSpPr txBox="1"/>
          <p:nvPr/>
        </p:nvSpPr>
        <p:spPr>
          <a:xfrm>
            <a:off x="265650" y="2797350"/>
            <a:ext cx="8352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Times New Roman"/>
              <a:buChar char="●"/>
            </a:pPr>
            <a:r>
              <a:rPr lang="en-GB" sz="1500">
                <a:solidFill>
                  <a:schemeClr val="accent1"/>
                </a:solidFill>
                <a:latin typeface="Times New Roman"/>
                <a:ea typeface="Times New Roman"/>
                <a:cs typeface="Times New Roman"/>
                <a:sym typeface="Times New Roman"/>
              </a:rPr>
              <a:t>As we have discovered that Harris hawk algorithm is very good in exploiting the search space around the rabbit, we use its technique in the exploitation phase of our new model.</a:t>
            </a:r>
            <a:r>
              <a:rPr lang="en-GB" sz="1800">
                <a:solidFill>
                  <a:schemeClr val="accent1"/>
                </a:solidFill>
                <a:latin typeface="Times New Roman"/>
                <a:ea typeface="Times New Roman"/>
                <a:cs typeface="Times New Roman"/>
                <a:sym typeface="Times New Roman"/>
              </a:rPr>
              <a:t> </a:t>
            </a:r>
            <a:endParaRPr sz="1800">
              <a:solidFill>
                <a:schemeClr val="accent1"/>
              </a:solidFill>
              <a:latin typeface="Times New Roman"/>
              <a:ea typeface="Times New Roman"/>
              <a:cs typeface="Times New Roman"/>
              <a:sym typeface="Times New Roman"/>
            </a:endParaRPr>
          </a:p>
          <a:p>
            <a:pPr indent="0" lvl="0" marL="457200" rtl="0" algn="l">
              <a:lnSpc>
                <a:spcPct val="115000"/>
              </a:lnSpc>
              <a:spcBef>
                <a:spcPts val="1600"/>
              </a:spcBef>
              <a:spcAft>
                <a:spcPts val="1600"/>
              </a:spcAft>
              <a:buNone/>
            </a:pPr>
            <a:r>
              <a:rPr b="1" lang="en-GB" sz="1600">
                <a:solidFill>
                  <a:schemeClr val="accent1"/>
                </a:solidFill>
                <a:latin typeface="Times New Roman"/>
                <a:ea typeface="Times New Roman"/>
                <a:cs typeface="Times New Roman"/>
                <a:sym typeface="Times New Roman"/>
              </a:rPr>
              <a:t>Soft besiege:	</a:t>
            </a:r>
            <a:r>
              <a:rPr lang="en-GB" sz="1600">
                <a:solidFill>
                  <a:schemeClr val="accent1"/>
                </a:solidFill>
                <a:latin typeface="Times New Roman"/>
                <a:ea typeface="Times New Roman"/>
                <a:cs typeface="Times New Roman"/>
                <a:sym typeface="Times New Roman"/>
              </a:rPr>
              <a:t>						</a:t>
            </a:r>
            <a:r>
              <a:rPr b="1" lang="en-GB" sz="1600">
                <a:solidFill>
                  <a:schemeClr val="accent1"/>
                </a:solidFill>
                <a:latin typeface="Times New Roman"/>
                <a:ea typeface="Times New Roman"/>
                <a:cs typeface="Times New Roman"/>
                <a:sym typeface="Times New Roman"/>
              </a:rPr>
              <a:t>Hard besiege:</a:t>
            </a:r>
            <a:endParaRPr sz="1600">
              <a:solidFill>
                <a:schemeClr val="accent1"/>
              </a:solidFill>
              <a:latin typeface="Times New Roman"/>
              <a:ea typeface="Times New Roman"/>
              <a:cs typeface="Times New Roman"/>
              <a:sym typeface="Times New Roman"/>
            </a:endParaRPr>
          </a:p>
        </p:txBody>
      </p:sp>
      <p:pic>
        <p:nvPicPr>
          <p:cNvPr id="252" name="Google Shape;252;p28"/>
          <p:cNvPicPr preferRelativeResize="0"/>
          <p:nvPr/>
        </p:nvPicPr>
        <p:blipFill rotWithShape="1">
          <a:blip r:embed="rId4">
            <a:alphaModFix/>
          </a:blip>
          <a:srcRect b="48773" l="16739" r="55787" t="43505"/>
          <a:stretch/>
        </p:blipFill>
        <p:spPr>
          <a:xfrm>
            <a:off x="461300" y="3989537"/>
            <a:ext cx="3893899" cy="615624"/>
          </a:xfrm>
          <a:prstGeom prst="rect">
            <a:avLst/>
          </a:prstGeom>
          <a:noFill/>
          <a:ln>
            <a:noFill/>
          </a:ln>
        </p:spPr>
      </p:pic>
      <p:pic>
        <p:nvPicPr>
          <p:cNvPr id="253" name="Google Shape;253;p28"/>
          <p:cNvPicPr preferRelativeResize="0"/>
          <p:nvPr/>
        </p:nvPicPr>
        <p:blipFill rotWithShape="1">
          <a:blip r:embed="rId5">
            <a:alphaModFix/>
          </a:blip>
          <a:srcRect b="51929" l="17591" r="62645" t="43823"/>
          <a:stretch/>
        </p:blipFill>
        <p:spPr>
          <a:xfrm>
            <a:off x="4716850" y="3989513"/>
            <a:ext cx="2873549" cy="347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7" name="Shape 257"/>
        <p:cNvGrpSpPr/>
        <p:nvPr/>
      </p:nvGrpSpPr>
      <p:grpSpPr>
        <a:xfrm>
          <a:off x="0" y="0"/>
          <a:ext cx="0" cy="0"/>
          <a:chOff x="0" y="0"/>
          <a:chExt cx="0" cy="0"/>
        </a:xfrm>
      </p:grpSpPr>
      <p:sp>
        <p:nvSpPr>
          <p:cNvPr id="258" name="Google Shape;258;p29"/>
          <p:cNvSpPr txBox="1"/>
          <p:nvPr>
            <p:ph type="title"/>
          </p:nvPr>
        </p:nvSpPr>
        <p:spPr>
          <a:xfrm>
            <a:off x="401050" y="1342500"/>
            <a:ext cx="8742900" cy="372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solidFill>
                  <a:schemeClr val="accent1"/>
                </a:solidFill>
                <a:latin typeface="Times New Roman"/>
                <a:ea typeface="Times New Roman"/>
                <a:cs typeface="Times New Roman"/>
                <a:sym typeface="Times New Roman"/>
              </a:rPr>
              <a:t>Soft besiege with progressive dives:</a:t>
            </a:r>
            <a:r>
              <a:rPr b="0" lang="en-GB" sz="1600">
                <a:solidFill>
                  <a:schemeClr val="accent1"/>
                </a:solidFill>
                <a:latin typeface="Times New Roman"/>
                <a:ea typeface="Times New Roman"/>
                <a:cs typeface="Times New Roman"/>
                <a:sym typeface="Times New Roman"/>
              </a:rPr>
              <a:t>			</a:t>
            </a:r>
            <a:endParaRPr b="0" sz="1600">
              <a:solidFill>
                <a:schemeClr val="accen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600">
                <a:solidFill>
                  <a:schemeClr val="accent1"/>
                </a:solidFill>
                <a:latin typeface="Times New Roman"/>
                <a:ea typeface="Times New Roman"/>
                <a:cs typeface="Times New Roman"/>
                <a:sym typeface="Times New Roman"/>
              </a:rPr>
              <a:t>Hard besiege with progressive dives:</a:t>
            </a:r>
            <a:endParaRPr sz="24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1"/>
              </a:solidFill>
            </a:endParaRPr>
          </a:p>
        </p:txBody>
      </p:sp>
      <p:sp>
        <p:nvSpPr>
          <p:cNvPr id="259" name="Google Shape;259;p29"/>
          <p:cNvSpPr txBox="1"/>
          <p:nvPr/>
        </p:nvSpPr>
        <p:spPr>
          <a:xfrm>
            <a:off x="541425" y="300775"/>
            <a:ext cx="60558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latin typeface="Raleway"/>
                <a:ea typeface="Raleway"/>
                <a:cs typeface="Raleway"/>
                <a:sym typeface="Raleway"/>
              </a:rPr>
              <a:t>Exploration and Exploitation Phases</a:t>
            </a:r>
            <a:endParaRPr sz="1700">
              <a:latin typeface="Raleway"/>
              <a:ea typeface="Raleway"/>
              <a:cs typeface="Raleway"/>
              <a:sym typeface="Raleway"/>
            </a:endParaRPr>
          </a:p>
        </p:txBody>
      </p:sp>
      <p:pic>
        <p:nvPicPr>
          <p:cNvPr id="260" name="Google Shape;260;p29"/>
          <p:cNvPicPr preferRelativeResize="0"/>
          <p:nvPr/>
        </p:nvPicPr>
        <p:blipFill rotWithShape="1">
          <a:blip r:embed="rId3">
            <a:alphaModFix/>
          </a:blip>
          <a:srcRect b="32237" l="16722" r="55803" t="51352"/>
          <a:stretch/>
        </p:blipFill>
        <p:spPr>
          <a:xfrm>
            <a:off x="401050" y="1707125"/>
            <a:ext cx="4170950" cy="1401327"/>
          </a:xfrm>
          <a:prstGeom prst="rect">
            <a:avLst/>
          </a:prstGeom>
          <a:noFill/>
          <a:ln>
            <a:noFill/>
          </a:ln>
        </p:spPr>
      </p:pic>
      <p:pic>
        <p:nvPicPr>
          <p:cNvPr id="261" name="Google Shape;261;p29"/>
          <p:cNvPicPr preferRelativeResize="0"/>
          <p:nvPr/>
        </p:nvPicPr>
        <p:blipFill rotWithShape="1">
          <a:blip r:embed="rId4">
            <a:alphaModFix/>
          </a:blip>
          <a:srcRect b="10999" l="15418" r="56999" t="77030"/>
          <a:stretch/>
        </p:blipFill>
        <p:spPr>
          <a:xfrm>
            <a:off x="270700" y="3520925"/>
            <a:ext cx="4100573" cy="100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5" name="Shape 265"/>
        <p:cNvGrpSpPr/>
        <p:nvPr/>
      </p:nvGrpSpPr>
      <p:grpSpPr>
        <a:xfrm>
          <a:off x="0" y="0"/>
          <a:ext cx="0" cy="0"/>
          <a:chOff x="0" y="0"/>
          <a:chExt cx="0" cy="0"/>
        </a:xfrm>
      </p:grpSpPr>
      <p:sp>
        <p:nvSpPr>
          <p:cNvPr id="266" name="Google Shape;266;p3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Algorithm 2</a:t>
            </a:r>
            <a:endParaRPr sz="1200"/>
          </a:p>
        </p:txBody>
      </p:sp>
      <p:sp>
        <p:nvSpPr>
          <p:cNvPr id="267" name="Google Shape;267;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Hybridization of Hawk optimization algorithm and whale optimization algorithm to train weights of Neural Networks</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727650" y="571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Significance</a:t>
            </a:r>
            <a:endParaRPr/>
          </a:p>
        </p:txBody>
      </p:sp>
      <p:sp>
        <p:nvSpPr>
          <p:cNvPr id="273" name="Google Shape;273;p31"/>
          <p:cNvSpPr txBox="1"/>
          <p:nvPr>
            <p:ph idx="1" type="body"/>
          </p:nvPr>
        </p:nvSpPr>
        <p:spPr>
          <a:xfrm>
            <a:off x="727650" y="1341450"/>
            <a:ext cx="7688700" cy="34953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Font typeface="Times New Roman"/>
              <a:buChar char="●"/>
            </a:pPr>
            <a:r>
              <a:rPr lang="en-GB" sz="1500">
                <a:latin typeface="Times New Roman"/>
                <a:ea typeface="Times New Roman"/>
                <a:cs typeface="Times New Roman"/>
                <a:sym typeface="Times New Roman"/>
              </a:rPr>
              <a:t>However the random attacks with Levy flights are so powerful, they lack behind when it comes to avoiding local minima.</a:t>
            </a:r>
            <a:endParaRPr sz="1500">
              <a:latin typeface="Times New Roman"/>
              <a:ea typeface="Times New Roman"/>
              <a:cs typeface="Times New Roman"/>
              <a:sym typeface="Times New Roman"/>
            </a:endParaRPr>
          </a:p>
          <a:p>
            <a:pPr indent="-323850" lvl="0" marL="457200" rtl="0" algn="just">
              <a:lnSpc>
                <a:spcPct val="115000"/>
              </a:lnSpc>
              <a:spcBef>
                <a:spcPts val="1000"/>
              </a:spcBef>
              <a:spcAft>
                <a:spcPts val="0"/>
              </a:spcAft>
              <a:buSzPts val="1500"/>
              <a:buFont typeface="Times New Roman"/>
              <a:buChar char="●"/>
            </a:pPr>
            <a:r>
              <a:rPr lang="en-GB" sz="1500">
                <a:latin typeface="Times New Roman"/>
                <a:ea typeface="Times New Roman"/>
                <a:cs typeface="Times New Roman"/>
                <a:sym typeface="Times New Roman"/>
              </a:rPr>
              <a:t>Their power to avoid local minima greatly is dependent on the best solution so far and it does not allow the algorithm to explore the search space as freely as it is supposed to for better solutions.</a:t>
            </a:r>
            <a:endParaRPr sz="1500">
              <a:latin typeface="Times New Roman"/>
              <a:ea typeface="Times New Roman"/>
              <a:cs typeface="Times New Roman"/>
              <a:sym typeface="Times New Roman"/>
            </a:endParaRPr>
          </a:p>
          <a:p>
            <a:pPr indent="-323850" lvl="0" marL="457200" rtl="0" algn="just">
              <a:lnSpc>
                <a:spcPct val="115000"/>
              </a:lnSpc>
              <a:spcBef>
                <a:spcPts val="1000"/>
              </a:spcBef>
              <a:spcAft>
                <a:spcPts val="1000"/>
              </a:spcAft>
              <a:buSzPts val="1500"/>
              <a:buFont typeface="Times New Roman"/>
              <a:buChar char="●"/>
            </a:pPr>
            <a:r>
              <a:rPr lang="en-GB" sz="1500">
                <a:latin typeface="Times New Roman"/>
                <a:ea typeface="Times New Roman"/>
                <a:cs typeface="Times New Roman"/>
                <a:sym typeface="Times New Roman"/>
              </a:rPr>
              <a:t>While in Whale Optimization we learn that modifications are done to improve its convergence rate or rather we say it the exploitation behaviour of WOA to improve its results because it has already been proved to be best at avoiding local optima.</a:t>
            </a:r>
            <a:endParaRPr sz="15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640750" y="55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Hybridization</a:t>
            </a:r>
            <a:endParaRPr/>
          </a:p>
        </p:txBody>
      </p:sp>
      <p:sp>
        <p:nvSpPr>
          <p:cNvPr id="279" name="Google Shape;279;p32"/>
          <p:cNvSpPr txBox="1"/>
          <p:nvPr>
            <p:ph idx="1" type="body"/>
          </p:nvPr>
        </p:nvSpPr>
        <p:spPr>
          <a:xfrm>
            <a:off x="727650" y="1356775"/>
            <a:ext cx="7688700" cy="347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The combination of multiple models produced a computationally more intelligent model which improved the performance or we can say avoided poor selection of values for unknown variables by combining the best part of each selected model.</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In our model we are going to be dependent on the following parameters: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Energy of the prey(rabbit) E0</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jump strength J</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Energy E is updated at every iteration as it decreases linearly with time(iterations)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 defines the zig-zag random movements(Levy Flights) of the rabbit when hawks close in on him</a:t>
            </a:r>
            <a:endParaRPr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640750" y="55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Exploration Phase</a:t>
            </a:r>
            <a:endParaRPr/>
          </a:p>
        </p:txBody>
      </p:sp>
      <p:sp>
        <p:nvSpPr>
          <p:cNvPr id="285" name="Google Shape;285;p33"/>
          <p:cNvSpPr txBox="1"/>
          <p:nvPr>
            <p:ph idx="1" type="body"/>
          </p:nvPr>
        </p:nvSpPr>
        <p:spPr>
          <a:xfrm>
            <a:off x="727650" y="1356775"/>
            <a:ext cx="7688700" cy="347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The exploration phase of whale optimization algorithm is selected.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This phase is selected most of the times during the initial iterations of the method.</a:t>
            </a:r>
            <a:endParaRPr sz="1800">
              <a:latin typeface="Times New Roman"/>
              <a:ea typeface="Times New Roman"/>
              <a:cs typeface="Times New Roman"/>
              <a:sym typeface="Times New Roman"/>
            </a:endParaRPr>
          </a:p>
          <a:p>
            <a:pPr indent="0" lvl="0" marL="457200" rtl="0" algn="l">
              <a:spcBef>
                <a:spcPts val="1600"/>
              </a:spcBef>
              <a:spcAft>
                <a:spcPts val="1600"/>
              </a:spcAft>
              <a:buNone/>
            </a:pPr>
            <a:r>
              <a:t/>
            </a:r>
            <a:endParaRPr sz="1800">
              <a:latin typeface="Times New Roman"/>
              <a:ea typeface="Times New Roman"/>
              <a:cs typeface="Times New Roman"/>
              <a:sym typeface="Times New Roman"/>
            </a:endParaRPr>
          </a:p>
        </p:txBody>
      </p:sp>
      <p:pic>
        <p:nvPicPr>
          <p:cNvPr id="286" name="Google Shape;286;p33"/>
          <p:cNvPicPr preferRelativeResize="0"/>
          <p:nvPr/>
        </p:nvPicPr>
        <p:blipFill rotWithShape="1">
          <a:blip r:embed="rId3">
            <a:alphaModFix/>
          </a:blip>
          <a:srcRect b="17567" l="3368" r="44491" t="26378"/>
          <a:stretch/>
        </p:blipFill>
        <p:spPr>
          <a:xfrm>
            <a:off x="1045400" y="2439100"/>
            <a:ext cx="4892477" cy="2598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640750" y="55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Exploitation Phase</a:t>
            </a:r>
            <a:endParaRPr/>
          </a:p>
        </p:txBody>
      </p:sp>
      <p:sp>
        <p:nvSpPr>
          <p:cNvPr id="292" name="Google Shape;292;p34"/>
          <p:cNvSpPr txBox="1"/>
          <p:nvPr>
            <p:ph idx="1" type="body"/>
          </p:nvPr>
        </p:nvSpPr>
        <p:spPr>
          <a:xfrm>
            <a:off x="727650" y="1356775"/>
            <a:ext cx="8139300" cy="347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As we have discovered that Harris hawk algorithm is very good in exploiting the search space around the rabbit, we use its technique in the exploitation phase of our new model. </a:t>
            </a:r>
            <a:endParaRPr sz="1800">
              <a:latin typeface="Times New Roman"/>
              <a:ea typeface="Times New Roman"/>
              <a:cs typeface="Times New Roman"/>
              <a:sym typeface="Times New Roman"/>
            </a:endParaRPr>
          </a:p>
          <a:p>
            <a:pPr indent="0" lvl="0" marL="457200" rtl="0" algn="l">
              <a:spcBef>
                <a:spcPts val="1600"/>
              </a:spcBef>
              <a:spcAft>
                <a:spcPts val="0"/>
              </a:spcAft>
              <a:buNone/>
            </a:pPr>
            <a:r>
              <a:rPr b="1" lang="en-GB" sz="1600">
                <a:latin typeface="Times New Roman"/>
                <a:ea typeface="Times New Roman"/>
                <a:cs typeface="Times New Roman"/>
                <a:sym typeface="Times New Roman"/>
              </a:rPr>
              <a:t>Soft besiege:	</a:t>
            </a:r>
            <a:r>
              <a:rPr lang="en-GB" sz="1600">
                <a:latin typeface="Times New Roman"/>
                <a:ea typeface="Times New Roman"/>
                <a:cs typeface="Times New Roman"/>
                <a:sym typeface="Times New Roman"/>
              </a:rPr>
              <a:t>						</a:t>
            </a:r>
            <a:r>
              <a:rPr b="1" lang="en-GB" sz="1600">
                <a:latin typeface="Times New Roman"/>
                <a:ea typeface="Times New Roman"/>
                <a:cs typeface="Times New Roman"/>
                <a:sym typeface="Times New Roman"/>
              </a:rPr>
              <a:t>Hard besiege:</a:t>
            </a:r>
            <a:endParaRPr b="1" sz="1600">
              <a:latin typeface="Times New Roman"/>
              <a:ea typeface="Times New Roman"/>
              <a:cs typeface="Times New Roman"/>
              <a:sym typeface="Times New Roman"/>
            </a:endParaRPr>
          </a:p>
          <a:p>
            <a:pPr indent="0" lvl="0" marL="457200" rtl="0" algn="l">
              <a:spcBef>
                <a:spcPts val="1600"/>
              </a:spcBef>
              <a:spcAft>
                <a:spcPts val="0"/>
              </a:spcAft>
              <a:buNone/>
            </a:pPr>
            <a:r>
              <a:t/>
            </a:r>
            <a:endParaRPr sz="1600">
              <a:latin typeface="Times New Roman"/>
              <a:ea typeface="Times New Roman"/>
              <a:cs typeface="Times New Roman"/>
              <a:sym typeface="Times New Roman"/>
            </a:endParaRPr>
          </a:p>
          <a:p>
            <a:pPr indent="457200" lvl="0" marL="0" rtl="0" algn="l">
              <a:lnSpc>
                <a:spcPct val="150000"/>
              </a:lnSpc>
              <a:spcBef>
                <a:spcPts val="1600"/>
              </a:spcBef>
              <a:spcAft>
                <a:spcPts val="0"/>
              </a:spcAft>
              <a:buNone/>
            </a:pPr>
            <a:r>
              <a:rPr b="1" lang="en-GB" sz="1600">
                <a:latin typeface="Times New Roman"/>
                <a:ea typeface="Times New Roman"/>
                <a:cs typeface="Times New Roman"/>
                <a:sym typeface="Times New Roman"/>
              </a:rPr>
              <a:t>Soft besiege with progressive dives:</a:t>
            </a:r>
            <a:r>
              <a:rPr lang="en-GB" sz="1600">
                <a:latin typeface="Times New Roman"/>
                <a:ea typeface="Times New Roman"/>
                <a:cs typeface="Times New Roman"/>
                <a:sym typeface="Times New Roman"/>
              </a:rPr>
              <a:t>			</a:t>
            </a:r>
            <a:r>
              <a:rPr b="1" lang="en-GB" sz="1600">
                <a:latin typeface="Times New Roman"/>
                <a:ea typeface="Times New Roman"/>
                <a:cs typeface="Times New Roman"/>
                <a:sym typeface="Times New Roman"/>
              </a:rPr>
              <a:t>Hard besiege with progressive dives:</a:t>
            </a:r>
            <a:endParaRPr b="1" sz="2400">
              <a:latin typeface="Times New Roman"/>
              <a:ea typeface="Times New Roman"/>
              <a:cs typeface="Times New Roman"/>
              <a:sym typeface="Times New Roman"/>
            </a:endParaRPr>
          </a:p>
          <a:p>
            <a:pPr indent="0" lvl="0" marL="457200" rtl="0" algn="l">
              <a:spcBef>
                <a:spcPts val="0"/>
              </a:spcBef>
              <a:spcAft>
                <a:spcPts val="1600"/>
              </a:spcAft>
              <a:buNone/>
            </a:pPr>
            <a:r>
              <a:t/>
            </a:r>
            <a:endParaRPr sz="1600">
              <a:latin typeface="Times New Roman"/>
              <a:ea typeface="Times New Roman"/>
              <a:cs typeface="Times New Roman"/>
              <a:sym typeface="Times New Roman"/>
            </a:endParaRPr>
          </a:p>
        </p:txBody>
      </p:sp>
      <p:pic>
        <p:nvPicPr>
          <p:cNvPr id="293" name="Google Shape;293;p34"/>
          <p:cNvPicPr preferRelativeResize="0"/>
          <p:nvPr/>
        </p:nvPicPr>
        <p:blipFill rotWithShape="1">
          <a:blip r:embed="rId3">
            <a:alphaModFix/>
          </a:blip>
          <a:srcRect b="48773" l="16739" r="55787" t="43505"/>
          <a:stretch/>
        </p:blipFill>
        <p:spPr>
          <a:xfrm>
            <a:off x="1022750" y="2919275"/>
            <a:ext cx="3893899" cy="615624"/>
          </a:xfrm>
          <a:prstGeom prst="rect">
            <a:avLst/>
          </a:prstGeom>
          <a:noFill/>
          <a:ln>
            <a:noFill/>
          </a:ln>
        </p:spPr>
      </p:pic>
      <p:pic>
        <p:nvPicPr>
          <p:cNvPr id="294" name="Google Shape;294;p34"/>
          <p:cNvPicPr preferRelativeResize="0"/>
          <p:nvPr/>
        </p:nvPicPr>
        <p:blipFill rotWithShape="1">
          <a:blip r:embed="rId4">
            <a:alphaModFix/>
          </a:blip>
          <a:srcRect b="51929" l="17591" r="62645" t="43823"/>
          <a:stretch/>
        </p:blipFill>
        <p:spPr>
          <a:xfrm>
            <a:off x="5308400" y="2841938"/>
            <a:ext cx="2873549" cy="347374"/>
          </a:xfrm>
          <a:prstGeom prst="rect">
            <a:avLst/>
          </a:prstGeom>
          <a:noFill/>
          <a:ln>
            <a:noFill/>
          </a:ln>
        </p:spPr>
      </p:pic>
      <p:pic>
        <p:nvPicPr>
          <p:cNvPr id="295" name="Google Shape;295;p34"/>
          <p:cNvPicPr preferRelativeResize="0"/>
          <p:nvPr/>
        </p:nvPicPr>
        <p:blipFill rotWithShape="1">
          <a:blip r:embed="rId5">
            <a:alphaModFix/>
          </a:blip>
          <a:srcRect b="32237" l="16722" r="55803" t="51352"/>
          <a:stretch/>
        </p:blipFill>
        <p:spPr>
          <a:xfrm>
            <a:off x="1022750" y="3842725"/>
            <a:ext cx="3380448" cy="1135744"/>
          </a:xfrm>
          <a:prstGeom prst="rect">
            <a:avLst/>
          </a:prstGeom>
          <a:noFill/>
          <a:ln>
            <a:noFill/>
          </a:ln>
        </p:spPr>
      </p:pic>
      <p:pic>
        <p:nvPicPr>
          <p:cNvPr id="296" name="Google Shape;296;p34"/>
          <p:cNvPicPr preferRelativeResize="0"/>
          <p:nvPr/>
        </p:nvPicPr>
        <p:blipFill rotWithShape="1">
          <a:blip r:embed="rId6">
            <a:alphaModFix/>
          </a:blip>
          <a:srcRect b="10999" l="15418" r="56999" t="77030"/>
          <a:stretch/>
        </p:blipFill>
        <p:spPr>
          <a:xfrm>
            <a:off x="5109800" y="3942050"/>
            <a:ext cx="3306552" cy="8071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Flowcharts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36"/>
          <p:cNvPicPr preferRelativeResize="0"/>
          <p:nvPr/>
        </p:nvPicPr>
        <p:blipFill>
          <a:blip r:embed="rId3">
            <a:alphaModFix/>
          </a:blip>
          <a:stretch>
            <a:fillRect/>
          </a:stretch>
        </p:blipFill>
        <p:spPr>
          <a:xfrm>
            <a:off x="824150" y="524650"/>
            <a:ext cx="6176174" cy="4618850"/>
          </a:xfrm>
          <a:prstGeom prst="rect">
            <a:avLst/>
          </a:prstGeom>
          <a:noFill/>
          <a:ln>
            <a:noFill/>
          </a:ln>
        </p:spPr>
      </p:pic>
      <p:sp>
        <p:nvSpPr>
          <p:cNvPr id="307" name="Google Shape;307;p36"/>
          <p:cNvSpPr txBox="1"/>
          <p:nvPr/>
        </p:nvSpPr>
        <p:spPr>
          <a:xfrm>
            <a:off x="7418500" y="849525"/>
            <a:ext cx="1164300" cy="3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Flowchart of Harris hawk optimization algorithm hybridized with neural network</a:t>
            </a:r>
            <a:endParaRPr>
              <a:latin typeface="Times New Roman"/>
              <a:ea typeface="Times New Roman"/>
              <a:cs typeface="Times New Roman"/>
              <a:sym typeface="Times New Roman"/>
            </a:endParaRPr>
          </a:p>
        </p:txBody>
      </p:sp>
      <p:sp>
        <p:nvSpPr>
          <p:cNvPr id="308" name="Google Shape;308;p36"/>
          <p:cNvSpPr/>
          <p:nvPr/>
        </p:nvSpPr>
        <p:spPr>
          <a:xfrm>
            <a:off x="7089690" y="909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3811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Details of students and Supervisor</a:t>
            </a:r>
            <a:endParaRPr/>
          </a:p>
        </p:txBody>
      </p:sp>
      <p:sp>
        <p:nvSpPr>
          <p:cNvPr id="183" name="Google Shape;183;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4" name="Google Shape;184;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5" name="Google Shape;185;p19"/>
          <p:cNvSpPr txBox="1"/>
          <p:nvPr/>
        </p:nvSpPr>
        <p:spPr>
          <a:xfrm>
            <a:off x="1308150" y="1279200"/>
            <a:ext cx="1939500" cy="20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Names</a:t>
            </a:r>
            <a:endParaRPr b="1"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Aditya Gupta</a:t>
            </a:r>
            <a:br>
              <a:rPr lang="en-GB" sz="1300">
                <a:solidFill>
                  <a:srgbClr val="FFFFFF"/>
                </a:solidFill>
                <a:latin typeface="Raleway"/>
                <a:ea typeface="Raleway"/>
                <a:cs typeface="Raleway"/>
                <a:sym typeface="Raleway"/>
              </a:rPr>
            </a:b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Naima Farooqi</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Raleway"/>
                <a:ea typeface="Raleway"/>
                <a:cs typeface="Raleway"/>
                <a:sym typeface="Raleway"/>
              </a:rPr>
              <a:t>Saransh Khandelwal</a:t>
            </a:r>
            <a:br>
              <a:rPr lang="en-GB" sz="1300">
                <a:solidFill>
                  <a:srgbClr val="FFFFFF"/>
                </a:solidFill>
                <a:latin typeface="Raleway"/>
                <a:ea typeface="Raleway"/>
                <a:cs typeface="Raleway"/>
                <a:sym typeface="Raleway"/>
              </a:rPr>
            </a:br>
            <a:br>
              <a:rPr lang="en-GB" sz="1300">
                <a:solidFill>
                  <a:srgbClr val="FFFFFF"/>
                </a:solidFill>
                <a:latin typeface="Raleway"/>
                <a:ea typeface="Raleway"/>
                <a:cs typeface="Raleway"/>
                <a:sym typeface="Raleway"/>
              </a:rPr>
            </a:br>
            <a:endParaRPr sz="1300">
              <a:solidFill>
                <a:srgbClr val="FFFFFF"/>
              </a:solidFill>
              <a:latin typeface="Raleway"/>
              <a:ea typeface="Raleway"/>
              <a:cs typeface="Raleway"/>
              <a:sym typeface="Raleway"/>
            </a:endParaRPr>
          </a:p>
        </p:txBody>
      </p:sp>
      <p:sp>
        <p:nvSpPr>
          <p:cNvPr id="186" name="Google Shape;186;p19"/>
          <p:cNvSpPr txBox="1"/>
          <p:nvPr/>
        </p:nvSpPr>
        <p:spPr>
          <a:xfrm>
            <a:off x="4953475" y="1279200"/>
            <a:ext cx="2039700" cy="21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Enrollment</a:t>
            </a:r>
            <a:endParaRPr b="1"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rPr lang="en-GB" sz="1300">
                <a:solidFill>
                  <a:srgbClr val="FFFFFF"/>
                </a:solidFill>
                <a:latin typeface="Lato"/>
                <a:ea typeface="Lato"/>
                <a:cs typeface="Lato"/>
                <a:sym typeface="Lato"/>
              </a:rPr>
              <a:t>16803004</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16803005</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16803014</a:t>
            </a:r>
            <a:endParaRPr sz="1300">
              <a:solidFill>
                <a:srgbClr val="FFFFFF"/>
              </a:solidFill>
              <a:latin typeface="Lato"/>
              <a:ea typeface="Lato"/>
              <a:cs typeface="Lato"/>
              <a:sym typeface="Lato"/>
            </a:endParaRPr>
          </a:p>
        </p:txBody>
      </p:sp>
      <p:sp>
        <p:nvSpPr>
          <p:cNvPr id="187" name="Google Shape;187;p19"/>
          <p:cNvSpPr txBox="1"/>
          <p:nvPr/>
        </p:nvSpPr>
        <p:spPr>
          <a:xfrm>
            <a:off x="1308150" y="3390975"/>
            <a:ext cx="5853000" cy="9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Supervisor:   </a:t>
            </a:r>
            <a:r>
              <a:rPr lang="en-GB">
                <a:solidFill>
                  <a:srgbClr val="FFFFFF"/>
                </a:solidFill>
                <a:latin typeface="Lato"/>
                <a:ea typeface="Lato"/>
                <a:cs typeface="Lato"/>
                <a:sym typeface="Lato"/>
              </a:rPr>
              <a:t>Dr. Parul Aggarwal</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GB">
                <a:solidFill>
                  <a:srgbClr val="FFFFFF"/>
                </a:solidFill>
                <a:latin typeface="Lato"/>
                <a:ea typeface="Lato"/>
                <a:cs typeface="Lato"/>
                <a:sym typeface="Lato"/>
              </a:rPr>
              <a:t>Panel:   </a:t>
            </a:r>
            <a:r>
              <a:rPr lang="en-GB">
                <a:solidFill>
                  <a:srgbClr val="FFFFFF"/>
                </a:solidFill>
                <a:latin typeface="Lato"/>
                <a:ea typeface="Lato"/>
                <a:cs typeface="Lato"/>
                <a:sym typeface="Lato"/>
              </a:rPr>
              <a:t>Mr. Gurve Mahendra, Mr. Vimal Kumar</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4" name="Google Shape;314;p37"/>
          <p:cNvSpPr txBox="1"/>
          <p:nvPr/>
        </p:nvSpPr>
        <p:spPr>
          <a:xfrm>
            <a:off x="7820575" y="731850"/>
            <a:ext cx="1164300" cy="3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Flowchart of Harris hawk optimization algorithm hybridized with whale optimization algorithm to train neural networks.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5" name="Google Shape;315;p37"/>
          <p:cNvSpPr/>
          <p:nvPr/>
        </p:nvSpPr>
        <p:spPr>
          <a:xfrm>
            <a:off x="7491765" y="809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pic>
        <p:nvPicPr>
          <p:cNvPr id="316" name="Google Shape;316;p37"/>
          <p:cNvPicPr preferRelativeResize="0"/>
          <p:nvPr/>
        </p:nvPicPr>
        <p:blipFill rotWithShape="1">
          <a:blip r:embed="rId3">
            <a:alphaModFix/>
          </a:blip>
          <a:srcRect b="0" l="29" r="29" t="0"/>
          <a:stretch/>
        </p:blipFill>
        <p:spPr>
          <a:xfrm>
            <a:off x="701525" y="596449"/>
            <a:ext cx="6553500" cy="445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nvSpPr>
        <p:spPr>
          <a:xfrm>
            <a:off x="2844650" y="312125"/>
            <a:ext cx="5689500" cy="53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000">
                <a:highlight>
                  <a:srgbClr val="FFFFFF"/>
                </a:highlight>
                <a:latin typeface="Times New Roman"/>
                <a:ea typeface="Times New Roman"/>
                <a:cs typeface="Times New Roman"/>
                <a:sym typeface="Times New Roman"/>
              </a:rPr>
              <a:t>Inputs: </a:t>
            </a:r>
            <a:r>
              <a:rPr lang="en-GB" sz="1000">
                <a:highlight>
                  <a:srgbClr val="FFFFFF"/>
                </a:highlight>
                <a:latin typeface="Times New Roman"/>
                <a:ea typeface="Times New Roman"/>
                <a:cs typeface="Times New Roman"/>
                <a:sym typeface="Times New Roman"/>
              </a:rPr>
              <a:t>The population size N and maximum number of iterations T.</a:t>
            </a:r>
            <a:br>
              <a:rPr b="1" lang="en-GB" sz="1000">
                <a:highlight>
                  <a:srgbClr val="FFFFFF"/>
                </a:highlight>
                <a:latin typeface="Times New Roman"/>
                <a:ea typeface="Times New Roman"/>
                <a:cs typeface="Times New Roman"/>
                <a:sym typeface="Times New Roman"/>
              </a:rPr>
            </a:br>
            <a:r>
              <a:rPr b="1" lang="en-GB" sz="1000">
                <a:highlight>
                  <a:srgbClr val="FFFFFF"/>
                </a:highlight>
                <a:latin typeface="Times New Roman"/>
                <a:ea typeface="Times New Roman"/>
                <a:cs typeface="Times New Roman"/>
                <a:sym typeface="Times New Roman"/>
              </a:rPr>
              <a:t>Outputs: </a:t>
            </a:r>
            <a:r>
              <a:rPr lang="en-GB" sz="1000">
                <a:highlight>
                  <a:srgbClr val="FFFFFF"/>
                </a:highlight>
                <a:latin typeface="Times New Roman"/>
                <a:ea typeface="Times New Roman"/>
                <a:cs typeface="Times New Roman"/>
                <a:sym typeface="Times New Roman"/>
              </a:rPr>
              <a:t>Location of the rabbit having best fitness value</a:t>
            </a:r>
            <a:br>
              <a:rPr b="1"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Initialize the random population X</a:t>
            </a:r>
            <a:r>
              <a:rPr baseline="-25000" lang="en-GB" sz="1000">
                <a:highlight>
                  <a:srgbClr val="FFFFFF"/>
                </a:highlight>
                <a:latin typeface="Times New Roman"/>
                <a:ea typeface="Times New Roman"/>
                <a:cs typeface="Times New Roman"/>
                <a:sym typeface="Times New Roman"/>
              </a:rPr>
              <a:t>i</a:t>
            </a:r>
            <a:r>
              <a:rPr lang="en-GB" sz="1000">
                <a:highlight>
                  <a:srgbClr val="FFFFFF"/>
                </a:highlight>
                <a:latin typeface="Times New Roman"/>
                <a:ea typeface="Times New Roman"/>
                <a:cs typeface="Times New Roman"/>
                <a:sym typeface="Times New Roman"/>
              </a:rPr>
              <a:t> (i = 1, 2,......., N)</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Calculate the fitness values of hawks using ANN and locate the rabbit as hawk having best fitness value</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000">
                <a:highlight>
                  <a:srgbClr val="FFFFFF"/>
                </a:highlight>
                <a:latin typeface="Times New Roman"/>
                <a:ea typeface="Times New Roman"/>
                <a:cs typeface="Times New Roman"/>
                <a:sym typeface="Times New Roman"/>
              </a:rPr>
              <a:t>while</a:t>
            </a:r>
            <a:r>
              <a:rPr lang="en-GB" sz="1000">
                <a:highlight>
                  <a:srgbClr val="FFFFFF"/>
                </a:highlight>
                <a:latin typeface="Times New Roman"/>
                <a:ea typeface="Times New Roman"/>
                <a:cs typeface="Times New Roman"/>
                <a:sym typeface="Times New Roman"/>
              </a:rPr>
              <a:t> (stopping condition is not met) </a:t>
            </a:r>
            <a:r>
              <a:rPr b="1" lang="en-GB" sz="1000">
                <a:highlight>
                  <a:srgbClr val="FFFFFF"/>
                </a:highlight>
                <a:latin typeface="Times New Roman"/>
                <a:ea typeface="Times New Roman"/>
                <a:cs typeface="Times New Roman"/>
                <a:sym typeface="Times New Roman"/>
              </a:rPr>
              <a:t>do:</a:t>
            </a:r>
            <a:br>
              <a:rPr b="1" lang="en-GB" sz="1000">
                <a:highlight>
                  <a:srgbClr val="FFFFFF"/>
                </a:highlight>
                <a:latin typeface="Times New Roman"/>
                <a:ea typeface="Times New Roman"/>
                <a:cs typeface="Times New Roman"/>
                <a:sym typeface="Times New Roman"/>
              </a:rPr>
            </a:br>
            <a:r>
              <a:rPr b="1" lang="en-GB" sz="1000">
                <a:highlight>
                  <a:srgbClr val="FFFFFF"/>
                </a:highlight>
                <a:latin typeface="Times New Roman"/>
                <a:ea typeface="Times New Roman"/>
                <a:cs typeface="Times New Roman"/>
                <a:sym typeface="Times New Roman"/>
              </a:rPr>
              <a:t>        </a:t>
            </a:r>
            <a:r>
              <a:rPr lang="en-GB" sz="1000">
                <a:highlight>
                  <a:srgbClr val="FFFFFF"/>
                </a:highlight>
                <a:latin typeface="Times New Roman"/>
                <a:ea typeface="Times New Roman"/>
                <a:cs typeface="Times New Roman"/>
                <a:sym typeface="Times New Roman"/>
              </a:rPr>
              <a:t>Set Xrabbitas the location of rabbit (best location)</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for</a:t>
            </a:r>
            <a:r>
              <a:rPr lang="en-GB" sz="1000">
                <a:highlight>
                  <a:srgbClr val="FFFFFF"/>
                </a:highlight>
                <a:latin typeface="Times New Roman"/>
                <a:ea typeface="Times New Roman"/>
                <a:cs typeface="Times New Roman"/>
                <a:sym typeface="Times New Roman"/>
              </a:rPr>
              <a:t> (each hawk (Xi)) </a:t>
            </a:r>
            <a:r>
              <a:rPr b="1" lang="en-GB" sz="1000">
                <a:highlight>
                  <a:srgbClr val="FFFFFF"/>
                </a:highlight>
                <a:latin typeface="Times New Roman"/>
                <a:ea typeface="Times New Roman"/>
                <a:cs typeface="Times New Roman"/>
                <a:sym typeface="Times New Roman"/>
              </a:rPr>
              <a:t>do:</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initial energy E0 and jump strength J</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E0= 2 * rand ( ) - 1, J= 2 * (1 - rand ( ))                    </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000">
                <a:highlight>
                  <a:srgbClr val="FFFFFF"/>
                </a:highlight>
                <a:latin typeface="Times New Roman"/>
                <a:ea typeface="Times New Roman"/>
                <a:cs typeface="Times New Roman"/>
                <a:sym typeface="Times New Roman"/>
              </a:rPr>
              <a:t>                    Update the E using Eq. (40)</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if </a:t>
            </a:r>
            <a:r>
              <a:rPr lang="en-GB" sz="1000">
                <a:highlight>
                  <a:srgbClr val="FFFFFF"/>
                </a:highlight>
                <a:latin typeface="Times New Roman"/>
                <a:ea typeface="Times New Roman"/>
                <a:cs typeface="Times New Roman"/>
                <a:sym typeface="Times New Roman"/>
              </a:rPr>
              <a:t>(|E| ≥ 1)</a:t>
            </a:r>
            <a:r>
              <a:rPr b="1" lang="en-GB" sz="1000">
                <a:highlight>
                  <a:srgbClr val="FFFFFF"/>
                </a:highlight>
                <a:latin typeface="Times New Roman"/>
                <a:ea typeface="Times New Roman"/>
                <a:cs typeface="Times New Roman"/>
                <a:sym typeface="Times New Roman"/>
              </a:rPr>
              <a:t> then </a:t>
            </a:r>
            <a:r>
              <a:rPr lang="en-GB" sz="1000">
                <a:highlight>
                  <a:srgbClr val="FFFFFF"/>
                </a:highlight>
                <a:latin typeface="Times New Roman"/>
                <a:ea typeface="Times New Roman"/>
                <a:cs typeface="Times New Roman"/>
                <a:sym typeface="Times New Roman"/>
              </a:rPr>
              <a:t>                                                                      -  Exploration phase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(20)</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  if </a:t>
            </a:r>
            <a:r>
              <a:rPr lang="en-GB" sz="1000">
                <a:highlight>
                  <a:srgbClr val="FFFFFF"/>
                </a:highlight>
                <a:latin typeface="Times New Roman"/>
                <a:ea typeface="Times New Roman"/>
                <a:cs typeface="Times New Roman"/>
                <a:sym typeface="Times New Roman"/>
              </a:rPr>
              <a:t>(|E| &lt; 1)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Exploitation phase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if </a:t>
            </a:r>
            <a:r>
              <a:rPr lang="en-GB" sz="1000">
                <a:highlight>
                  <a:srgbClr val="FFFFFF"/>
                </a:highlight>
                <a:latin typeface="Times New Roman"/>
                <a:ea typeface="Times New Roman"/>
                <a:cs typeface="Times New Roman"/>
                <a:sym typeface="Times New Roman"/>
              </a:rPr>
              <a:t>(r ≥ 0.5 and |E| ≥ 0.5 )</a:t>
            </a:r>
            <a:r>
              <a:rPr b="1" lang="en-GB" sz="1000">
                <a:highlight>
                  <a:srgbClr val="FFFFFF"/>
                </a:highlight>
                <a:latin typeface="Times New Roman"/>
                <a:ea typeface="Times New Roman"/>
                <a:cs typeface="Times New Roman"/>
                <a:sym typeface="Times New Roman"/>
              </a:rPr>
              <a:t> then</a:t>
            </a:r>
            <a:r>
              <a:rPr lang="en-GB" sz="1000">
                <a:highlight>
                  <a:srgbClr val="FFFFFF"/>
                </a:highlight>
                <a:latin typeface="Times New Roman"/>
                <a:ea typeface="Times New Roman"/>
                <a:cs typeface="Times New Roman"/>
                <a:sym typeface="Times New Roman"/>
              </a:rPr>
              <a:t>                                            -  Soft besiege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(21)</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  else if </a:t>
            </a:r>
            <a:r>
              <a:rPr lang="en-GB" sz="1000">
                <a:highlight>
                  <a:srgbClr val="FFFFFF"/>
                </a:highlight>
                <a:latin typeface="Times New Roman"/>
                <a:ea typeface="Times New Roman"/>
                <a:cs typeface="Times New Roman"/>
                <a:sym typeface="Times New Roman"/>
              </a:rPr>
              <a:t>(r  ≥ 0.5 and |E|&lt;0.5)</a:t>
            </a:r>
            <a:r>
              <a:rPr b="1" lang="en-GB" sz="1000">
                <a:highlight>
                  <a:srgbClr val="FFFFFF"/>
                </a:highlight>
                <a:latin typeface="Times New Roman"/>
                <a:ea typeface="Times New Roman"/>
                <a:cs typeface="Times New Roman"/>
                <a:sym typeface="Times New Roman"/>
              </a:rPr>
              <a:t> then</a:t>
            </a:r>
            <a:r>
              <a:rPr lang="en-GB" sz="1000">
                <a:highlight>
                  <a:srgbClr val="FFFFFF"/>
                </a:highlight>
                <a:latin typeface="Times New Roman"/>
                <a:ea typeface="Times New Roman"/>
                <a:cs typeface="Times New Roman"/>
                <a:sym typeface="Times New Roman"/>
              </a:rPr>
              <a:t>                                      -  Hard besiege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(23)</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else if </a:t>
            </a:r>
            <a:r>
              <a:rPr lang="en-GB" sz="1000">
                <a:highlight>
                  <a:srgbClr val="FFFFFF"/>
                </a:highlight>
                <a:latin typeface="Times New Roman"/>
                <a:ea typeface="Times New Roman"/>
                <a:cs typeface="Times New Roman"/>
                <a:sym typeface="Times New Roman"/>
              </a:rPr>
              <a:t>(r &lt;0.5 and |E|≥ 0.5)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Soft besiege with</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(28)            progressive rapid dives</a:t>
            </a:r>
            <a:br>
              <a:rPr lang="en-GB" sz="1000">
                <a:highlight>
                  <a:srgbClr val="FFFFFF"/>
                </a:highlight>
                <a:latin typeface="Times New Roman"/>
                <a:ea typeface="Times New Roman"/>
                <a:cs typeface="Times New Roman"/>
                <a:sym typeface="Times New Roman"/>
              </a:rPr>
            </a:br>
            <a:r>
              <a:rPr lang="en-GB" sz="8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else if</a:t>
            </a:r>
            <a:r>
              <a:rPr lang="en-GB" sz="1000">
                <a:highlight>
                  <a:srgbClr val="FFFFFF"/>
                </a:highlight>
                <a:latin typeface="Times New Roman"/>
                <a:ea typeface="Times New Roman"/>
                <a:cs typeface="Times New Roman"/>
                <a:sym typeface="Times New Roman"/>
              </a:rPr>
              <a:t> (r&lt; 0.5 and |E|&lt; 0.5)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Hard besiege with</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(31)</a:t>
            </a:r>
            <a:r>
              <a:rPr lang="en-GB" sz="800">
                <a:highlight>
                  <a:srgbClr val="FFFFFF"/>
                </a:highlight>
                <a:latin typeface="Times New Roman"/>
                <a:ea typeface="Times New Roman"/>
                <a:cs typeface="Times New Roman"/>
                <a:sym typeface="Times New Roman"/>
              </a:rPr>
              <a:t>             </a:t>
            </a:r>
            <a:r>
              <a:rPr lang="en-GB" sz="900">
                <a:highlight>
                  <a:srgbClr val="FFFFFF"/>
                </a:highlight>
                <a:latin typeface="Times New Roman"/>
                <a:ea typeface="Times New Roman"/>
                <a:cs typeface="Times New Roman"/>
                <a:sym typeface="Times New Roman"/>
              </a:rPr>
              <a:t> </a:t>
            </a:r>
            <a:r>
              <a:rPr lang="en-GB" sz="1000">
                <a:highlight>
                  <a:srgbClr val="FFFFFF"/>
                </a:highlight>
                <a:latin typeface="Times New Roman"/>
                <a:ea typeface="Times New Roman"/>
                <a:cs typeface="Times New Roman"/>
                <a:sym typeface="Times New Roman"/>
              </a:rPr>
              <a:t>progressive rapid dives</a:t>
            </a:r>
            <a:r>
              <a:rPr lang="en-GB" sz="900">
                <a:highlight>
                  <a:srgbClr val="FFFFFF"/>
                </a:highlight>
                <a:latin typeface="Times New Roman"/>
                <a:ea typeface="Times New Roman"/>
                <a:cs typeface="Times New Roman"/>
                <a:sym typeface="Times New Roman"/>
              </a:rPr>
              <a:t> </a:t>
            </a:r>
            <a:endParaRPr sz="900">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000">
                <a:highlight>
                  <a:srgbClr val="FFFFFF"/>
                </a:highlight>
                <a:latin typeface="Times New Roman"/>
                <a:ea typeface="Times New Roman"/>
                <a:cs typeface="Times New Roman"/>
                <a:sym typeface="Times New Roman"/>
              </a:rPr>
              <a:t>                   Calculate the fitness values of hawks using ANN and update the rabbit as hawk</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having best fitness value</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000">
                <a:highlight>
                  <a:srgbClr val="FFFFFF"/>
                </a:highlight>
                <a:latin typeface="Times New Roman"/>
                <a:ea typeface="Times New Roman"/>
                <a:cs typeface="Times New Roman"/>
                <a:sym typeface="Times New Roman"/>
              </a:rPr>
              <a:t>         return  Xrabbit</a:t>
            </a:r>
            <a:endParaRPr sz="1000">
              <a:highlight>
                <a:srgbClr val="FFFFFF"/>
              </a:highlight>
              <a:latin typeface="Times New Roman"/>
              <a:ea typeface="Times New Roman"/>
              <a:cs typeface="Times New Roman"/>
              <a:sym typeface="Times New Roman"/>
            </a:endParaRPr>
          </a:p>
        </p:txBody>
      </p:sp>
      <p:sp>
        <p:nvSpPr>
          <p:cNvPr id="322" name="Google Shape;322;p38"/>
          <p:cNvSpPr txBox="1"/>
          <p:nvPr/>
        </p:nvSpPr>
        <p:spPr>
          <a:xfrm>
            <a:off x="344450" y="610000"/>
            <a:ext cx="25002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Algorithm 1: pseudo code of Harris Hawk Algorithm</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9"/>
          <p:cNvSpPr txBox="1"/>
          <p:nvPr/>
        </p:nvSpPr>
        <p:spPr>
          <a:xfrm>
            <a:off x="344350" y="441200"/>
            <a:ext cx="2162700" cy="11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Algorithm 2: pseudo code of Harris Hawk + WOA Algorithm</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Lato"/>
              <a:ea typeface="Lato"/>
              <a:cs typeface="Lato"/>
              <a:sym typeface="Lato"/>
            </a:endParaRPr>
          </a:p>
        </p:txBody>
      </p:sp>
      <p:sp>
        <p:nvSpPr>
          <p:cNvPr id="328" name="Google Shape;328;p39"/>
          <p:cNvSpPr txBox="1"/>
          <p:nvPr/>
        </p:nvSpPr>
        <p:spPr>
          <a:xfrm>
            <a:off x="2609000" y="252550"/>
            <a:ext cx="6391800" cy="51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000">
                <a:highlight>
                  <a:srgbClr val="FFFFFF"/>
                </a:highlight>
                <a:latin typeface="Times New Roman"/>
                <a:ea typeface="Times New Roman"/>
                <a:cs typeface="Times New Roman"/>
                <a:sym typeface="Times New Roman"/>
              </a:rPr>
              <a:t>Inputs: </a:t>
            </a:r>
            <a:r>
              <a:rPr lang="en-GB" sz="1000">
                <a:highlight>
                  <a:srgbClr val="FFFFFF"/>
                </a:highlight>
                <a:latin typeface="Times New Roman"/>
                <a:ea typeface="Times New Roman"/>
                <a:cs typeface="Times New Roman"/>
                <a:sym typeface="Times New Roman"/>
              </a:rPr>
              <a:t>The population size N and maximum number of iterations T.</a:t>
            </a:r>
            <a:br>
              <a:rPr b="1" lang="en-GB" sz="1000">
                <a:highlight>
                  <a:srgbClr val="FFFFFF"/>
                </a:highlight>
                <a:latin typeface="Times New Roman"/>
                <a:ea typeface="Times New Roman"/>
                <a:cs typeface="Times New Roman"/>
                <a:sym typeface="Times New Roman"/>
              </a:rPr>
            </a:br>
            <a:r>
              <a:rPr b="1" lang="en-GB" sz="1000">
                <a:highlight>
                  <a:srgbClr val="FFFFFF"/>
                </a:highlight>
                <a:latin typeface="Times New Roman"/>
                <a:ea typeface="Times New Roman"/>
                <a:cs typeface="Times New Roman"/>
                <a:sym typeface="Times New Roman"/>
              </a:rPr>
              <a:t>Outputs: </a:t>
            </a:r>
            <a:r>
              <a:rPr lang="en-GB" sz="1000">
                <a:highlight>
                  <a:srgbClr val="FFFFFF"/>
                </a:highlight>
                <a:latin typeface="Times New Roman"/>
                <a:ea typeface="Times New Roman"/>
                <a:cs typeface="Times New Roman"/>
                <a:sym typeface="Times New Roman"/>
              </a:rPr>
              <a:t>Location of the rabbit having best fitness value</a:t>
            </a:r>
            <a:br>
              <a:rPr b="1"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Initialize the random population X</a:t>
            </a:r>
            <a:r>
              <a:rPr baseline="-25000" lang="en-GB" sz="1000">
                <a:highlight>
                  <a:srgbClr val="FFFFFF"/>
                </a:highlight>
                <a:latin typeface="Times New Roman"/>
                <a:ea typeface="Times New Roman"/>
                <a:cs typeface="Times New Roman"/>
                <a:sym typeface="Times New Roman"/>
              </a:rPr>
              <a:t>i</a:t>
            </a:r>
            <a:r>
              <a:rPr lang="en-GB" sz="1000">
                <a:highlight>
                  <a:srgbClr val="FFFFFF"/>
                </a:highlight>
                <a:latin typeface="Times New Roman"/>
                <a:ea typeface="Times New Roman"/>
                <a:cs typeface="Times New Roman"/>
                <a:sym typeface="Times New Roman"/>
              </a:rPr>
              <a:t> (i = 1, 2,......., N)</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Calculate the fitness values of hawks using ANN and locate the rabbit as hawk having best fitness value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sz="1000">
                <a:highlight>
                  <a:srgbClr val="FFFFFF"/>
                </a:highlight>
                <a:latin typeface="Times New Roman"/>
                <a:ea typeface="Times New Roman"/>
                <a:cs typeface="Times New Roman"/>
                <a:sym typeface="Times New Roman"/>
              </a:rPr>
              <a:t>while</a:t>
            </a:r>
            <a:r>
              <a:rPr lang="en-GB" sz="1000">
                <a:highlight>
                  <a:srgbClr val="FFFFFF"/>
                </a:highlight>
                <a:latin typeface="Times New Roman"/>
                <a:ea typeface="Times New Roman"/>
                <a:cs typeface="Times New Roman"/>
                <a:sym typeface="Times New Roman"/>
              </a:rPr>
              <a:t> (stopping condition is not met) </a:t>
            </a:r>
            <a:r>
              <a:rPr b="1" lang="en-GB" sz="1000">
                <a:highlight>
                  <a:srgbClr val="FFFFFF"/>
                </a:highlight>
                <a:latin typeface="Times New Roman"/>
                <a:ea typeface="Times New Roman"/>
                <a:cs typeface="Times New Roman"/>
                <a:sym typeface="Times New Roman"/>
              </a:rPr>
              <a:t>do:</a:t>
            </a:r>
            <a:br>
              <a:rPr b="1" lang="en-GB" sz="1000">
                <a:highlight>
                  <a:srgbClr val="FFFFFF"/>
                </a:highlight>
                <a:latin typeface="Times New Roman"/>
                <a:ea typeface="Times New Roman"/>
                <a:cs typeface="Times New Roman"/>
                <a:sym typeface="Times New Roman"/>
              </a:rPr>
            </a:br>
            <a:r>
              <a:rPr b="1" lang="en-GB" sz="1000">
                <a:highlight>
                  <a:srgbClr val="FFFFFF"/>
                </a:highlight>
                <a:latin typeface="Times New Roman"/>
                <a:ea typeface="Times New Roman"/>
                <a:cs typeface="Times New Roman"/>
                <a:sym typeface="Times New Roman"/>
              </a:rPr>
              <a:t>        </a:t>
            </a:r>
            <a:r>
              <a:rPr lang="en-GB" sz="1000">
                <a:highlight>
                  <a:srgbClr val="FFFFFF"/>
                </a:highlight>
                <a:latin typeface="Times New Roman"/>
                <a:ea typeface="Times New Roman"/>
                <a:cs typeface="Times New Roman"/>
                <a:sym typeface="Times New Roman"/>
              </a:rPr>
              <a:t>Set Xrabbitas the location of rabbit (best location)</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for</a:t>
            </a:r>
            <a:r>
              <a:rPr lang="en-GB" sz="1000">
                <a:highlight>
                  <a:srgbClr val="FFFFFF"/>
                </a:highlight>
                <a:latin typeface="Times New Roman"/>
                <a:ea typeface="Times New Roman"/>
                <a:cs typeface="Times New Roman"/>
                <a:sym typeface="Times New Roman"/>
              </a:rPr>
              <a:t> (each hawk (Xi)) </a:t>
            </a:r>
            <a:r>
              <a:rPr b="1" lang="en-GB" sz="1000">
                <a:highlight>
                  <a:srgbClr val="FFFFFF"/>
                </a:highlight>
                <a:latin typeface="Times New Roman"/>
                <a:ea typeface="Times New Roman"/>
                <a:cs typeface="Times New Roman"/>
                <a:sym typeface="Times New Roman"/>
              </a:rPr>
              <a:t>do:</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initial energy E0 and jump strength J</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E0= 2 * rand ( ) - 1, J= 2 * (1 - rand ( ))</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000">
                <a:highlight>
                  <a:srgbClr val="FFFFFF"/>
                </a:highlight>
                <a:latin typeface="Times New Roman"/>
                <a:ea typeface="Times New Roman"/>
                <a:cs typeface="Times New Roman"/>
                <a:sym typeface="Times New Roman"/>
              </a:rPr>
              <a:t>                    Initialize p as random value in range(0,1)</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E using Eq. (40)</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if </a:t>
            </a:r>
            <a:r>
              <a:rPr lang="en-GB" sz="1000">
                <a:highlight>
                  <a:srgbClr val="FFFFFF"/>
                </a:highlight>
                <a:latin typeface="Times New Roman"/>
                <a:ea typeface="Times New Roman"/>
                <a:cs typeface="Times New Roman"/>
                <a:sym typeface="Times New Roman"/>
              </a:rPr>
              <a:t>(|E| ≥ 1 and p  0.3)</a:t>
            </a:r>
            <a:r>
              <a:rPr b="1" lang="en-GB" sz="1000">
                <a:highlight>
                  <a:srgbClr val="FFFFFF"/>
                </a:highlight>
                <a:latin typeface="Times New Roman"/>
                <a:ea typeface="Times New Roman"/>
                <a:cs typeface="Times New Roman"/>
                <a:sym typeface="Times New Roman"/>
              </a:rPr>
              <a:t> then </a:t>
            </a:r>
            <a:r>
              <a:rPr lang="en-GB" sz="1000">
                <a:highlight>
                  <a:srgbClr val="FFFFFF"/>
                </a:highlight>
                <a:latin typeface="Times New Roman"/>
                <a:ea typeface="Times New Roman"/>
                <a:cs typeface="Times New Roman"/>
                <a:sym typeface="Times New Roman"/>
              </a:rPr>
              <a:t>                                                -  Exploration phase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(39)       (using WOA exploration eq.)</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else if </a:t>
            </a:r>
            <a:r>
              <a:rPr lang="en-GB" sz="1000">
                <a:highlight>
                  <a:srgbClr val="FFFFFF"/>
                </a:highlight>
                <a:latin typeface="Times New Roman"/>
                <a:ea typeface="Times New Roman"/>
                <a:cs typeface="Times New Roman"/>
                <a:sym typeface="Times New Roman"/>
              </a:rPr>
              <a:t>(|E| ≥ 1 and p &lt; 0.3) </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000">
                <a:highlight>
                  <a:srgbClr val="FFFFFF"/>
                </a:highlight>
                <a:latin typeface="Times New Roman"/>
                <a:ea typeface="Times New Roman"/>
                <a:cs typeface="Times New Roman"/>
                <a:sym typeface="Times New Roman"/>
              </a:rPr>
              <a:t>                         Update the location vector using Eq. (20)       (using Harris exploration eq.)</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  else if </a:t>
            </a:r>
            <a:r>
              <a:rPr lang="en-GB" sz="1000">
                <a:highlight>
                  <a:srgbClr val="FFFFFF"/>
                </a:highlight>
                <a:latin typeface="Times New Roman"/>
                <a:ea typeface="Times New Roman"/>
                <a:cs typeface="Times New Roman"/>
                <a:sym typeface="Times New Roman"/>
              </a:rPr>
              <a:t>(|E| &lt; 1)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Exploitation phase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if </a:t>
            </a:r>
            <a:r>
              <a:rPr lang="en-GB" sz="1000">
                <a:highlight>
                  <a:srgbClr val="FFFFFF"/>
                </a:highlight>
                <a:latin typeface="Times New Roman"/>
                <a:ea typeface="Times New Roman"/>
                <a:cs typeface="Times New Roman"/>
                <a:sym typeface="Times New Roman"/>
              </a:rPr>
              <a:t>(r ≥ 0.5 and |E| ≥ 0.5 )</a:t>
            </a:r>
            <a:r>
              <a:rPr b="1" lang="en-GB" sz="1000">
                <a:highlight>
                  <a:srgbClr val="FFFFFF"/>
                </a:highlight>
                <a:latin typeface="Times New Roman"/>
                <a:ea typeface="Times New Roman"/>
                <a:cs typeface="Times New Roman"/>
                <a:sym typeface="Times New Roman"/>
              </a:rPr>
              <a:t> then</a:t>
            </a:r>
            <a:r>
              <a:rPr lang="en-GB" sz="1000">
                <a:highlight>
                  <a:srgbClr val="FFFFFF"/>
                </a:highlight>
                <a:latin typeface="Times New Roman"/>
                <a:ea typeface="Times New Roman"/>
                <a:cs typeface="Times New Roman"/>
                <a:sym typeface="Times New Roman"/>
              </a:rPr>
              <a:t>                                          -  Soft besiege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(43)</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  else if </a:t>
            </a:r>
            <a:r>
              <a:rPr lang="en-GB" sz="1000">
                <a:highlight>
                  <a:srgbClr val="FFFFFF"/>
                </a:highlight>
                <a:latin typeface="Times New Roman"/>
                <a:ea typeface="Times New Roman"/>
                <a:cs typeface="Times New Roman"/>
                <a:sym typeface="Times New Roman"/>
              </a:rPr>
              <a:t>(r  ≥ 0.5 and |E|&lt;0.5)</a:t>
            </a:r>
            <a:r>
              <a:rPr b="1" lang="en-GB" sz="1000">
                <a:highlight>
                  <a:srgbClr val="FFFFFF"/>
                </a:highlight>
                <a:latin typeface="Times New Roman"/>
                <a:ea typeface="Times New Roman"/>
                <a:cs typeface="Times New Roman"/>
                <a:sym typeface="Times New Roman"/>
              </a:rPr>
              <a:t> then</a:t>
            </a:r>
            <a:r>
              <a:rPr lang="en-GB" sz="1000">
                <a:highlight>
                  <a:srgbClr val="FFFFFF"/>
                </a:highlight>
                <a:latin typeface="Times New Roman"/>
                <a:ea typeface="Times New Roman"/>
                <a:cs typeface="Times New Roman"/>
                <a:sym typeface="Times New Roman"/>
              </a:rPr>
              <a:t>                                     -  Hard besiege</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(45)</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else if </a:t>
            </a:r>
            <a:r>
              <a:rPr lang="en-GB" sz="1000">
                <a:highlight>
                  <a:srgbClr val="FFFFFF"/>
                </a:highlight>
                <a:latin typeface="Times New Roman"/>
                <a:ea typeface="Times New Roman"/>
                <a:cs typeface="Times New Roman"/>
                <a:sym typeface="Times New Roman"/>
              </a:rPr>
              <a:t>(r &lt;0.5 and |E|≥ 0.5)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Soft besiege with</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(48)               progressive rapid dives</a:t>
            </a:r>
            <a:br>
              <a:rPr lang="en-GB" sz="1000">
                <a:highlight>
                  <a:srgbClr val="FFFFFF"/>
                </a:highlight>
                <a:latin typeface="Times New Roman"/>
                <a:ea typeface="Times New Roman"/>
                <a:cs typeface="Times New Roman"/>
                <a:sym typeface="Times New Roman"/>
              </a:rPr>
            </a:br>
            <a:r>
              <a:rPr lang="en-GB" sz="800">
                <a:highlight>
                  <a:srgbClr val="FFFFFF"/>
                </a:highlight>
                <a:latin typeface="Times New Roman"/>
                <a:ea typeface="Times New Roman"/>
                <a:cs typeface="Times New Roman"/>
                <a:sym typeface="Times New Roman"/>
              </a:rPr>
              <a:t>                              </a:t>
            </a:r>
            <a:r>
              <a:rPr b="1" lang="en-GB" sz="1000">
                <a:highlight>
                  <a:srgbClr val="FFFFFF"/>
                </a:highlight>
                <a:latin typeface="Times New Roman"/>
                <a:ea typeface="Times New Roman"/>
                <a:cs typeface="Times New Roman"/>
                <a:sym typeface="Times New Roman"/>
              </a:rPr>
              <a:t>else if</a:t>
            </a:r>
            <a:r>
              <a:rPr lang="en-GB" sz="1000">
                <a:highlight>
                  <a:srgbClr val="FFFFFF"/>
                </a:highlight>
                <a:latin typeface="Times New Roman"/>
                <a:ea typeface="Times New Roman"/>
                <a:cs typeface="Times New Roman"/>
                <a:sym typeface="Times New Roman"/>
              </a:rPr>
              <a:t> (r&lt; 0.5 and |E|&lt; 0.5) </a:t>
            </a:r>
            <a:r>
              <a:rPr b="1" lang="en-GB" sz="1000">
                <a:highlight>
                  <a:srgbClr val="FFFFFF"/>
                </a:highlight>
                <a:latin typeface="Times New Roman"/>
                <a:ea typeface="Times New Roman"/>
                <a:cs typeface="Times New Roman"/>
                <a:sym typeface="Times New Roman"/>
              </a:rPr>
              <a:t>then </a:t>
            </a:r>
            <a:r>
              <a:rPr lang="en-GB" sz="1000">
                <a:highlight>
                  <a:srgbClr val="FFFFFF"/>
                </a:highlight>
                <a:latin typeface="Times New Roman"/>
                <a:ea typeface="Times New Roman"/>
                <a:cs typeface="Times New Roman"/>
                <a:sym typeface="Times New Roman"/>
              </a:rPr>
              <a:t>                                     - Hard besiege with </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Update the location vector using Eq. (50)</a:t>
            </a:r>
            <a:r>
              <a:rPr lang="en-GB" sz="800">
                <a:highlight>
                  <a:srgbClr val="FFFFFF"/>
                </a:highlight>
                <a:latin typeface="Times New Roman"/>
                <a:ea typeface="Times New Roman"/>
                <a:cs typeface="Times New Roman"/>
                <a:sym typeface="Times New Roman"/>
              </a:rPr>
              <a:t>                </a:t>
            </a:r>
            <a:r>
              <a:rPr lang="en-GB" sz="900">
                <a:highlight>
                  <a:srgbClr val="FFFFFF"/>
                </a:highlight>
                <a:latin typeface="Times New Roman"/>
                <a:ea typeface="Times New Roman"/>
                <a:cs typeface="Times New Roman"/>
                <a:sym typeface="Times New Roman"/>
              </a:rPr>
              <a:t>      </a:t>
            </a:r>
            <a:r>
              <a:rPr lang="en-GB" sz="1000">
                <a:highlight>
                  <a:srgbClr val="FFFFFF"/>
                </a:highlight>
                <a:latin typeface="Times New Roman"/>
                <a:ea typeface="Times New Roman"/>
                <a:cs typeface="Times New Roman"/>
                <a:sym typeface="Times New Roman"/>
              </a:rPr>
              <a:t>progressive rapid dives </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000">
                <a:highlight>
                  <a:srgbClr val="FFFFFF"/>
                </a:highlight>
                <a:latin typeface="Times New Roman"/>
                <a:ea typeface="Times New Roman"/>
                <a:cs typeface="Times New Roman"/>
                <a:sym typeface="Times New Roman"/>
              </a:rPr>
              <a:t>                   Calculate the fitness values of hawks using ANN and update the rabbit as hawk</a:t>
            </a:r>
            <a:br>
              <a:rPr lang="en-GB" sz="1000">
                <a:highlight>
                  <a:srgbClr val="FFFFFF"/>
                </a:highlight>
                <a:latin typeface="Times New Roman"/>
                <a:ea typeface="Times New Roman"/>
                <a:cs typeface="Times New Roman"/>
                <a:sym typeface="Times New Roman"/>
              </a:rPr>
            </a:br>
            <a:r>
              <a:rPr lang="en-GB" sz="1000">
                <a:highlight>
                  <a:srgbClr val="FFFFFF"/>
                </a:highlight>
                <a:latin typeface="Times New Roman"/>
                <a:ea typeface="Times New Roman"/>
                <a:cs typeface="Times New Roman"/>
                <a:sym typeface="Times New Roman"/>
              </a:rPr>
              <a:t>                   having best fitness value</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000">
                <a:highlight>
                  <a:srgbClr val="FFFFFF"/>
                </a:highlight>
                <a:latin typeface="Times New Roman"/>
                <a:ea typeface="Times New Roman"/>
                <a:cs typeface="Times New Roman"/>
                <a:sym typeface="Times New Roman"/>
              </a:rPr>
              <a:t>         return  Xrabbit</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0"/>
          <p:cNvSpPr txBox="1"/>
          <p:nvPr/>
        </p:nvSpPr>
        <p:spPr>
          <a:xfrm>
            <a:off x="417050" y="575925"/>
            <a:ext cx="60372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Raleway"/>
                <a:ea typeface="Raleway"/>
                <a:cs typeface="Raleway"/>
                <a:sym typeface="Raleway"/>
              </a:rPr>
              <a:t>Results:</a:t>
            </a:r>
            <a:endParaRPr b="1" sz="2200">
              <a:latin typeface="Raleway"/>
              <a:ea typeface="Raleway"/>
              <a:cs typeface="Raleway"/>
              <a:sym typeface="Raleway"/>
            </a:endParaRPr>
          </a:p>
        </p:txBody>
      </p:sp>
      <p:sp>
        <p:nvSpPr>
          <p:cNvPr id="334" name="Google Shape;334;p40"/>
          <p:cNvSpPr txBox="1"/>
          <p:nvPr/>
        </p:nvSpPr>
        <p:spPr>
          <a:xfrm>
            <a:off x="506400" y="1390125"/>
            <a:ext cx="7903800" cy="33861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Lato"/>
              <a:buChar char="●"/>
            </a:pPr>
            <a:r>
              <a:rPr lang="en-GB" sz="1600">
                <a:latin typeface="Times New Roman"/>
                <a:ea typeface="Times New Roman"/>
                <a:cs typeface="Times New Roman"/>
                <a:sym typeface="Times New Roman"/>
              </a:rPr>
              <a:t> The excellence of the proposed algorithm is certified by exercising it on many kinds of datasets of fraud and cancer and these statistical results are compared with the results of rival optimization algorithms.  The procured results demonstrate that our proposed algorithm functions better than other evolutionary methods. </a:t>
            </a:r>
            <a:endParaRPr sz="1600">
              <a:latin typeface="Times New Roman"/>
              <a:ea typeface="Times New Roman"/>
              <a:cs typeface="Times New Roman"/>
              <a:sym typeface="Times New Roman"/>
            </a:endParaRPr>
          </a:p>
          <a:p>
            <a:pPr indent="-342900" lvl="0" marL="457200" rtl="0" algn="just">
              <a:lnSpc>
                <a:spcPct val="115000"/>
              </a:lnSpc>
              <a:spcBef>
                <a:spcPts val="1000"/>
              </a:spcBef>
              <a:spcAft>
                <a:spcPts val="1000"/>
              </a:spcAft>
              <a:buSzPts val="1800"/>
              <a:buFont typeface="Lato"/>
              <a:buChar char="●"/>
            </a:pPr>
            <a:r>
              <a:rPr lang="en-GB" sz="1600">
                <a:latin typeface="Times New Roman"/>
                <a:ea typeface="Times New Roman"/>
                <a:cs typeface="Times New Roman"/>
                <a:sym typeface="Times New Roman"/>
              </a:rPr>
              <a:t>Network of the model which straightforwardly influence the accuracy of our model. </a:t>
            </a:r>
            <a:r>
              <a:rPr lang="en-GB" sz="1700">
                <a:latin typeface="Times New Roman"/>
                <a:ea typeface="Times New Roman"/>
                <a:cs typeface="Times New Roman"/>
                <a:sym typeface="Times New Roman"/>
              </a:rPr>
              <a:t>Therefore, </a:t>
            </a:r>
            <a:r>
              <a:rPr lang="en-GB" sz="1600">
                <a:latin typeface="Times New Roman"/>
                <a:ea typeface="Times New Roman"/>
                <a:cs typeface="Times New Roman"/>
                <a:sym typeface="Times New Roman"/>
              </a:rPr>
              <a:t>we are showing results of 3 different variations of our network, i.e, </a:t>
            </a:r>
            <a:r>
              <a:rPr b="1" lang="en-GB" sz="1600">
                <a:latin typeface="Times New Roman"/>
                <a:ea typeface="Times New Roman"/>
                <a:cs typeface="Times New Roman"/>
                <a:sym typeface="Times New Roman"/>
              </a:rPr>
              <a:t>i)With one hidden layer , ii)With one hidden layer , iii)With one hidden layer.</a:t>
            </a:r>
            <a:endParaRPr b="1" sz="16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1"/>
          <p:cNvPicPr preferRelativeResize="0"/>
          <p:nvPr/>
        </p:nvPicPr>
        <p:blipFill rotWithShape="1">
          <a:blip r:embed="rId3">
            <a:alphaModFix/>
          </a:blip>
          <a:srcRect b="1158" l="19003" r="40597" t="18397"/>
          <a:stretch/>
        </p:blipFill>
        <p:spPr>
          <a:xfrm>
            <a:off x="1558950" y="506400"/>
            <a:ext cx="4104787" cy="4597374"/>
          </a:xfrm>
          <a:prstGeom prst="rect">
            <a:avLst/>
          </a:prstGeom>
          <a:noFill/>
          <a:ln>
            <a:noFill/>
          </a:ln>
        </p:spPr>
      </p:pic>
      <p:sp>
        <p:nvSpPr>
          <p:cNvPr id="340" name="Google Shape;340;p41"/>
          <p:cNvSpPr txBox="1"/>
          <p:nvPr/>
        </p:nvSpPr>
        <p:spPr>
          <a:xfrm>
            <a:off x="6068075" y="506400"/>
            <a:ext cx="2332200" cy="36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1300"/>
              <a:t>Table . Accuracy of algorithms with 1 hidden layer network </a:t>
            </a:r>
            <a:endParaRPr sz="1700">
              <a:latin typeface="Times New Roman"/>
              <a:ea typeface="Times New Roman"/>
              <a:cs typeface="Times New Roman"/>
              <a:sym typeface="Times New Roman"/>
            </a:endParaRPr>
          </a:p>
        </p:txBody>
      </p:sp>
      <p:sp>
        <p:nvSpPr>
          <p:cNvPr id="341" name="Google Shape;341;p41"/>
          <p:cNvSpPr/>
          <p:nvPr/>
        </p:nvSpPr>
        <p:spPr>
          <a:xfrm>
            <a:off x="5739265" y="565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42"/>
          <p:cNvPicPr preferRelativeResize="0"/>
          <p:nvPr/>
        </p:nvPicPr>
        <p:blipFill rotWithShape="1">
          <a:blip r:embed="rId3">
            <a:alphaModFix/>
          </a:blip>
          <a:srcRect b="1980" l="18773" r="37940" t="18805"/>
          <a:stretch/>
        </p:blipFill>
        <p:spPr>
          <a:xfrm>
            <a:off x="1558925" y="496450"/>
            <a:ext cx="4514616" cy="4647051"/>
          </a:xfrm>
          <a:prstGeom prst="rect">
            <a:avLst/>
          </a:prstGeom>
          <a:noFill/>
          <a:ln>
            <a:noFill/>
          </a:ln>
        </p:spPr>
      </p:pic>
      <p:sp>
        <p:nvSpPr>
          <p:cNvPr id="347" name="Google Shape;347;p42"/>
          <p:cNvSpPr txBox="1"/>
          <p:nvPr/>
        </p:nvSpPr>
        <p:spPr>
          <a:xfrm>
            <a:off x="6402350" y="496450"/>
            <a:ext cx="2332200" cy="36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1300"/>
              <a:t>Table . Accuracy of algorithms with 2 hidden layer network </a:t>
            </a:r>
            <a:endParaRPr sz="1700">
              <a:latin typeface="Times New Roman"/>
              <a:ea typeface="Times New Roman"/>
              <a:cs typeface="Times New Roman"/>
              <a:sym typeface="Times New Roman"/>
            </a:endParaRPr>
          </a:p>
        </p:txBody>
      </p:sp>
      <p:sp>
        <p:nvSpPr>
          <p:cNvPr id="348" name="Google Shape;348;p42"/>
          <p:cNvSpPr/>
          <p:nvPr/>
        </p:nvSpPr>
        <p:spPr>
          <a:xfrm>
            <a:off x="6073540" y="556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3"/>
          <p:cNvPicPr preferRelativeResize="0"/>
          <p:nvPr/>
        </p:nvPicPr>
        <p:blipFill rotWithShape="1">
          <a:blip r:embed="rId3">
            <a:alphaModFix/>
          </a:blip>
          <a:srcRect b="0" l="19005" r="38401" t="18193"/>
          <a:stretch/>
        </p:blipFill>
        <p:spPr>
          <a:xfrm>
            <a:off x="1588725" y="496475"/>
            <a:ext cx="4301381" cy="4647024"/>
          </a:xfrm>
          <a:prstGeom prst="rect">
            <a:avLst/>
          </a:prstGeom>
          <a:noFill/>
          <a:ln>
            <a:noFill/>
          </a:ln>
        </p:spPr>
      </p:pic>
      <p:sp>
        <p:nvSpPr>
          <p:cNvPr id="354" name="Google Shape;354;p43"/>
          <p:cNvSpPr txBox="1"/>
          <p:nvPr/>
        </p:nvSpPr>
        <p:spPr>
          <a:xfrm>
            <a:off x="6286525" y="496475"/>
            <a:ext cx="2332200" cy="36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1300"/>
              <a:t>Table . Accuracy of algorithms with 3 hidden layer network </a:t>
            </a:r>
            <a:endParaRPr sz="1700">
              <a:latin typeface="Times New Roman"/>
              <a:ea typeface="Times New Roman"/>
              <a:cs typeface="Times New Roman"/>
              <a:sym typeface="Times New Roman"/>
            </a:endParaRPr>
          </a:p>
        </p:txBody>
      </p:sp>
      <p:sp>
        <p:nvSpPr>
          <p:cNvPr id="355" name="Google Shape;355;p43"/>
          <p:cNvSpPr/>
          <p:nvPr/>
        </p:nvSpPr>
        <p:spPr>
          <a:xfrm>
            <a:off x="5957715" y="5560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4"/>
          <p:cNvSpPr txBox="1"/>
          <p:nvPr/>
        </p:nvSpPr>
        <p:spPr>
          <a:xfrm>
            <a:off x="268100" y="496475"/>
            <a:ext cx="4170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Raleway"/>
                <a:ea typeface="Raleway"/>
                <a:cs typeface="Raleway"/>
                <a:sym typeface="Raleway"/>
              </a:rPr>
              <a:t>Conclusion</a:t>
            </a:r>
            <a:endParaRPr b="1" sz="2100">
              <a:latin typeface="Raleway"/>
              <a:ea typeface="Raleway"/>
              <a:cs typeface="Raleway"/>
              <a:sym typeface="Raleway"/>
            </a:endParaRPr>
          </a:p>
        </p:txBody>
      </p:sp>
      <p:sp>
        <p:nvSpPr>
          <p:cNvPr id="361" name="Google Shape;361;p44"/>
          <p:cNvSpPr txBox="1"/>
          <p:nvPr/>
        </p:nvSpPr>
        <p:spPr>
          <a:xfrm>
            <a:off x="317750" y="1102175"/>
            <a:ext cx="8946600" cy="33363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Lato"/>
              <a:buChar char="●"/>
            </a:pPr>
            <a:r>
              <a:rPr lang="en-GB" sz="1500">
                <a:highlight>
                  <a:srgbClr val="FFFFFF"/>
                </a:highlight>
                <a:latin typeface="Times New Roman"/>
                <a:ea typeface="Times New Roman"/>
                <a:cs typeface="Times New Roman"/>
                <a:sym typeface="Times New Roman"/>
              </a:rPr>
              <a:t>We  proposed two new algorithms: 1) Harris hawk optimization algorithm to train neural networks and 2) Harris hawk optimization algorithm hybridized with whale optimization algorithm to train weights of neural networks.</a:t>
            </a:r>
            <a:endParaRPr sz="1500">
              <a:highlight>
                <a:srgbClr val="FFFFFF"/>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We collected ten benchmark datasets from the UCI machine learning repository and tested our algorithms’ performance on them. We compared the results with many other nature inspired algorithms.</a:t>
            </a:r>
            <a:endParaRPr sz="1500">
              <a:highlight>
                <a:srgbClr val="FFFFFF"/>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The experimental results display the fact that when harris hawk is used to train the weights of neural networks, it significantly improved the quality of solution and further improvement was made by hybridizing it with whale optimization algorithm and used it to train weights.</a:t>
            </a:r>
            <a:endParaRPr sz="1500">
              <a:highlight>
                <a:srgbClr val="FFFFFF"/>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The comparative study compares the accuracy of our proposed algorithm with other nature inspired algorithms on all datasets and clearly suggests us that using the proposed algorithm will give higher accuracy</a:t>
            </a:r>
            <a:endParaRPr sz="1500">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805550" y="54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193" name="Google Shape;193;p20"/>
          <p:cNvSpPr txBox="1"/>
          <p:nvPr>
            <p:ph idx="1" type="body"/>
          </p:nvPr>
        </p:nvSpPr>
        <p:spPr>
          <a:xfrm>
            <a:off x="349475" y="1445450"/>
            <a:ext cx="8214600" cy="23901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000000"/>
              </a:buClr>
              <a:buSzPts val="1500"/>
              <a:buChar char="●"/>
            </a:pPr>
            <a:r>
              <a:rPr lang="en-GB" sz="1500">
                <a:solidFill>
                  <a:srgbClr val="000000"/>
                </a:solidFill>
              </a:rPr>
              <a:t>The point of our undertaking is to improve the viability of the backpropagation Neural network algorithm. </a:t>
            </a:r>
            <a:endParaRPr sz="1500">
              <a:solidFill>
                <a:srgbClr val="000000"/>
              </a:solidFill>
            </a:endParaRPr>
          </a:p>
          <a:p>
            <a:pPr indent="-323850" lvl="0" marL="457200" rtl="0" algn="just">
              <a:spcBef>
                <a:spcPts val="0"/>
              </a:spcBef>
              <a:spcAft>
                <a:spcPts val="0"/>
              </a:spcAft>
              <a:buClr>
                <a:srgbClr val="000000"/>
              </a:buClr>
              <a:buSzPts val="1500"/>
              <a:buChar char="●"/>
            </a:pPr>
            <a:r>
              <a:rPr lang="en-GB" sz="1500">
                <a:solidFill>
                  <a:srgbClr val="000000"/>
                </a:solidFill>
              </a:rPr>
              <a:t>We tested different nature-inspired algorithms hybrid with neural networks. </a:t>
            </a:r>
            <a:endParaRPr sz="1500">
              <a:solidFill>
                <a:srgbClr val="000000"/>
              </a:solidFill>
            </a:endParaRPr>
          </a:p>
          <a:p>
            <a:pPr indent="-323850" lvl="0" marL="457200" rtl="0" algn="just">
              <a:spcBef>
                <a:spcPts val="0"/>
              </a:spcBef>
              <a:spcAft>
                <a:spcPts val="0"/>
              </a:spcAft>
              <a:buClr>
                <a:srgbClr val="000000"/>
              </a:buClr>
              <a:buSzPts val="1500"/>
              <a:buChar char="●"/>
            </a:pPr>
            <a:r>
              <a:rPr lang="en-GB" sz="1500">
                <a:solidFill>
                  <a:srgbClr val="000000"/>
                </a:solidFill>
              </a:rPr>
              <a:t>We studied algorithms like Particle swarm optimization, bat algorithm, fireflies algorithm, ant optimization algorithm, artificial bee colony algorithm, salp algorithm, whale algorithm, harris hawk algorithm, etc. </a:t>
            </a:r>
            <a:endParaRPr sz="1500">
              <a:solidFill>
                <a:srgbClr val="000000"/>
              </a:solidFill>
            </a:endParaRPr>
          </a:p>
          <a:p>
            <a:pPr indent="-323850" lvl="0" marL="457200" rtl="0" algn="just">
              <a:spcBef>
                <a:spcPts val="0"/>
              </a:spcBef>
              <a:spcAft>
                <a:spcPts val="0"/>
              </a:spcAft>
              <a:buClr>
                <a:srgbClr val="000000"/>
              </a:buClr>
              <a:buSzPts val="1500"/>
              <a:buChar char="●"/>
            </a:pPr>
            <a:r>
              <a:rPr lang="en-GB" sz="1500">
                <a:solidFill>
                  <a:srgbClr val="000000"/>
                </a:solidFill>
              </a:rPr>
              <a:t>We proposed two new algorithms 1) Hybrid of Harris hawk with the neural networks and 2) Hybrid of Harris hawk optimization and whale optimization to train the weights of neural networks.</a:t>
            </a:r>
            <a:endParaRPr sz="1500">
              <a:solidFill>
                <a:srgbClr val="000000"/>
              </a:solidFill>
            </a:endParaRPr>
          </a:p>
          <a:p>
            <a:pPr indent="0" lvl="0" marL="45720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7650" y="609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Significance of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 name="Google Shape;199;p21"/>
          <p:cNvSpPr/>
          <p:nvPr/>
        </p:nvSpPr>
        <p:spPr>
          <a:xfrm>
            <a:off x="1236065" y="24056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0" name="Google Shape;200;p21"/>
          <p:cNvSpPr txBox="1"/>
          <p:nvPr>
            <p:ph idx="1" type="body"/>
          </p:nvPr>
        </p:nvSpPr>
        <p:spPr>
          <a:xfrm>
            <a:off x="1847700" y="2269750"/>
            <a:ext cx="28329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Getting stuck in the local optima of weights</a:t>
            </a:r>
            <a:endParaRPr sz="1500"/>
          </a:p>
          <a:p>
            <a:pPr indent="0" lvl="0" marL="0" rtl="0" algn="l">
              <a:spcBef>
                <a:spcPts val="1600"/>
              </a:spcBef>
              <a:spcAft>
                <a:spcPts val="1600"/>
              </a:spcAft>
              <a:buNone/>
            </a:pPr>
            <a:r>
              <a:t/>
            </a:r>
            <a:endParaRPr sz="1500"/>
          </a:p>
        </p:txBody>
      </p:sp>
      <p:sp>
        <p:nvSpPr>
          <p:cNvPr id="201" name="Google Shape;201;p21"/>
          <p:cNvSpPr/>
          <p:nvPr/>
        </p:nvSpPr>
        <p:spPr>
          <a:xfrm>
            <a:off x="1236065" y="33908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2" name="Google Shape;202;p21"/>
          <p:cNvSpPr txBox="1"/>
          <p:nvPr>
            <p:ph idx="1" type="body"/>
          </p:nvPr>
        </p:nvSpPr>
        <p:spPr>
          <a:xfrm>
            <a:off x="1847691" y="32336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actual performance of backpropagation on a specific problem is dependent on the input data</a:t>
            </a:r>
            <a:endParaRPr sz="14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203" name="Google Shape;203;p21"/>
          <p:cNvSpPr/>
          <p:nvPr/>
        </p:nvSpPr>
        <p:spPr>
          <a:xfrm>
            <a:off x="5116134" y="23377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4" name="Google Shape;204;p21"/>
          <p:cNvSpPr txBox="1"/>
          <p:nvPr>
            <p:ph idx="1" type="body"/>
          </p:nvPr>
        </p:nvSpPr>
        <p:spPr>
          <a:xfrm>
            <a:off x="5700812" y="21818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It wants its objective function to be differentiable</a:t>
            </a:r>
            <a:endParaRPr sz="1500"/>
          </a:p>
          <a:p>
            <a:pPr indent="0" lvl="0" marL="0" rtl="0" algn="l">
              <a:spcBef>
                <a:spcPts val="1600"/>
              </a:spcBef>
              <a:spcAft>
                <a:spcPts val="0"/>
              </a:spcAft>
              <a:buNone/>
            </a:pPr>
            <a:r>
              <a:t/>
            </a:r>
            <a:endParaRPr sz="1100"/>
          </a:p>
          <a:p>
            <a:pPr indent="0" lvl="0" marL="0" rtl="0" algn="l">
              <a:spcBef>
                <a:spcPts val="1600"/>
              </a:spcBef>
              <a:spcAft>
                <a:spcPts val="1600"/>
              </a:spcAft>
              <a:buNone/>
            </a:pPr>
            <a:r>
              <a:rPr lang="en-GB" sz="1100"/>
              <a:t>.</a:t>
            </a:r>
            <a:endParaRPr sz="1100"/>
          </a:p>
        </p:txBody>
      </p:sp>
      <p:sp>
        <p:nvSpPr>
          <p:cNvPr id="205" name="Google Shape;205;p21"/>
          <p:cNvSpPr/>
          <p:nvPr/>
        </p:nvSpPr>
        <p:spPr>
          <a:xfrm>
            <a:off x="5166809" y="33908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6" name="Google Shape;206;p21"/>
          <p:cNvSpPr txBox="1"/>
          <p:nvPr>
            <p:ph idx="1" type="body"/>
          </p:nvPr>
        </p:nvSpPr>
        <p:spPr>
          <a:xfrm>
            <a:off x="5583462" y="32336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Backpropagation can be quite sensitive to noisy data</a:t>
            </a:r>
            <a:endParaRPr sz="1500"/>
          </a:p>
        </p:txBody>
      </p:sp>
      <p:sp>
        <p:nvSpPr>
          <p:cNvPr id="207" name="Google Shape;207;p21"/>
          <p:cNvSpPr txBox="1"/>
          <p:nvPr/>
        </p:nvSpPr>
        <p:spPr>
          <a:xfrm>
            <a:off x="886800" y="1368225"/>
            <a:ext cx="6435600" cy="8136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Backpropagation is a good approach for optimization and  is able to train weights of Neural Network and give better results. </a:t>
            </a:r>
            <a:endParaRPr sz="1300">
              <a:latin typeface="Lato"/>
              <a:ea typeface="Lato"/>
              <a:cs typeface="Lato"/>
              <a:sym typeface="Lato"/>
            </a:endParaRPr>
          </a:p>
          <a:p>
            <a:pPr indent="-311150" lvl="0" marL="457200" rtl="0" algn="just">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But it has some drawbacks</a:t>
            </a:r>
            <a:endParaRPr>
              <a:latin typeface="Lato"/>
              <a:ea typeface="Lato"/>
              <a:cs typeface="Lato"/>
              <a:sym typeface="Lato"/>
            </a:endParaRPr>
          </a:p>
        </p:txBody>
      </p:sp>
      <p:sp>
        <p:nvSpPr>
          <p:cNvPr id="208" name="Google Shape;208;p21"/>
          <p:cNvSpPr txBox="1"/>
          <p:nvPr/>
        </p:nvSpPr>
        <p:spPr>
          <a:xfrm>
            <a:off x="1114850" y="4380400"/>
            <a:ext cx="7500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729450" y="1318650"/>
            <a:ext cx="7688700" cy="333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GB" sz="1800">
                <a:latin typeface="Times New Roman"/>
                <a:ea typeface="Times New Roman"/>
                <a:cs typeface="Times New Roman"/>
                <a:sym typeface="Times New Roman"/>
              </a:rPr>
              <a:t>Thus</a:t>
            </a:r>
            <a:endParaRPr b="0" sz="18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0" lang="en-GB" sz="1800">
                <a:latin typeface="Times New Roman"/>
                <a:ea typeface="Times New Roman"/>
                <a:cs typeface="Times New Roman"/>
                <a:sym typeface="Times New Roman"/>
              </a:rPr>
              <a:t>We hybridized different evolutionary algorithms </a:t>
            </a:r>
            <a:r>
              <a:rPr b="0" lang="en-GB" sz="1600">
                <a:latin typeface="Times New Roman"/>
                <a:ea typeface="Times New Roman"/>
                <a:cs typeface="Times New Roman"/>
                <a:sym typeface="Times New Roman"/>
              </a:rPr>
              <a:t>(like particle swarm optimization, salp swarm optimization, genetic algorithm, whale optimization and harris hawk optimization)</a:t>
            </a:r>
            <a:r>
              <a:rPr b="0" lang="en-GB" sz="1400">
                <a:latin typeface="Times New Roman"/>
                <a:ea typeface="Times New Roman"/>
                <a:cs typeface="Times New Roman"/>
                <a:sym typeface="Times New Roman"/>
              </a:rPr>
              <a:t> </a:t>
            </a:r>
            <a:r>
              <a:rPr b="0" lang="en-GB" sz="1800">
                <a:latin typeface="Times New Roman"/>
                <a:ea typeface="Times New Roman"/>
                <a:cs typeface="Times New Roman"/>
                <a:sym typeface="Times New Roman"/>
              </a:rPr>
              <a:t>with the neural networks, and also </a:t>
            </a:r>
            <a:endParaRPr b="0" sz="1800">
              <a:latin typeface="Times New Roman"/>
              <a:ea typeface="Times New Roman"/>
              <a:cs typeface="Times New Roman"/>
              <a:sym typeface="Times New Roman"/>
            </a:endParaRPr>
          </a:p>
          <a:p>
            <a:pPr indent="0" lvl="0" marL="457200" rtl="0" algn="just">
              <a:spcBef>
                <a:spcPts val="0"/>
              </a:spcBef>
              <a:spcAft>
                <a:spcPts val="0"/>
              </a:spcAft>
              <a:buNone/>
            </a:pPr>
            <a:r>
              <a:t/>
            </a:r>
            <a:endParaRPr b="0" sz="18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0" lang="en-GB" sz="1800">
                <a:latin typeface="Times New Roman"/>
                <a:ea typeface="Times New Roman"/>
                <a:cs typeface="Times New Roman"/>
                <a:sym typeface="Times New Roman"/>
              </a:rPr>
              <a:t>Hybridized two different evolutionary algorithms</a:t>
            </a:r>
            <a:r>
              <a:rPr b="0" lang="en-GB" sz="1500">
                <a:latin typeface="Times New Roman"/>
                <a:ea typeface="Times New Roman"/>
                <a:cs typeface="Times New Roman"/>
                <a:sym typeface="Times New Roman"/>
              </a:rPr>
              <a:t> </a:t>
            </a:r>
            <a:r>
              <a:rPr b="0" lang="en-GB" sz="1600">
                <a:latin typeface="Times New Roman"/>
                <a:ea typeface="Times New Roman"/>
                <a:cs typeface="Times New Roman"/>
                <a:sym typeface="Times New Roman"/>
              </a:rPr>
              <a:t>(whale optimization and harris hawk optimization)</a:t>
            </a:r>
            <a:r>
              <a:rPr b="0" lang="en-GB" sz="1500">
                <a:latin typeface="Times New Roman"/>
                <a:ea typeface="Times New Roman"/>
                <a:cs typeface="Times New Roman"/>
                <a:sym typeface="Times New Roman"/>
              </a:rPr>
              <a:t> </a:t>
            </a:r>
            <a:r>
              <a:rPr b="0" lang="en-GB" sz="1800">
                <a:latin typeface="Times New Roman"/>
                <a:ea typeface="Times New Roman"/>
                <a:cs typeface="Times New Roman"/>
                <a:sym typeface="Times New Roman"/>
              </a:rPr>
              <a:t>to train weights of neural networks. The two new algorithms which we have proposed are very promising in giving better results</a:t>
            </a:r>
            <a:endParaRPr b="0" sz="1800">
              <a:latin typeface="Times New Roman"/>
              <a:ea typeface="Times New Roman"/>
              <a:cs typeface="Times New Roman"/>
              <a:sym typeface="Times New Roman"/>
            </a:endParaRPr>
          </a:p>
          <a:p>
            <a:pPr indent="0" lvl="0" marL="0" rtl="0" algn="just">
              <a:spcBef>
                <a:spcPts val="0"/>
              </a:spcBef>
              <a:spcAft>
                <a:spcPts val="0"/>
              </a:spcAft>
              <a:buNone/>
            </a:pPr>
            <a:r>
              <a:t/>
            </a:r>
            <a:endParaRPr b="0" sz="1800">
              <a:latin typeface="Times New Roman"/>
              <a:ea typeface="Times New Roman"/>
              <a:cs typeface="Times New Roman"/>
              <a:sym typeface="Times New Roman"/>
            </a:endParaRPr>
          </a:p>
          <a:p>
            <a:pPr indent="0" lvl="0" marL="0" rtl="0" algn="just">
              <a:spcBef>
                <a:spcPts val="0"/>
              </a:spcBef>
              <a:spcAft>
                <a:spcPts val="0"/>
              </a:spcAft>
              <a:buNone/>
            </a:pPr>
            <a:r>
              <a:t/>
            </a:r>
            <a:endParaRPr b="0"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729450" y="1318650"/>
            <a:ext cx="7688700" cy="33309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Times New Roman"/>
              <a:buChar char="●"/>
            </a:pPr>
            <a:r>
              <a:rPr b="0" lang="en-GB" sz="1700">
                <a:latin typeface="Times New Roman"/>
                <a:ea typeface="Times New Roman"/>
                <a:cs typeface="Times New Roman"/>
                <a:sym typeface="Times New Roman"/>
              </a:rPr>
              <a:t>We also present a comparative study of different evolutionary algorithms hybridized with neural networks and compared it to our new proposed algorithm. </a:t>
            </a:r>
            <a:endParaRPr b="0" sz="1700">
              <a:latin typeface="Times New Roman"/>
              <a:ea typeface="Times New Roman"/>
              <a:cs typeface="Times New Roman"/>
              <a:sym typeface="Times New Roman"/>
            </a:endParaRPr>
          </a:p>
          <a:p>
            <a:pPr indent="0" lvl="0" marL="457200" rtl="0" algn="just">
              <a:spcBef>
                <a:spcPts val="0"/>
              </a:spcBef>
              <a:spcAft>
                <a:spcPts val="0"/>
              </a:spcAft>
              <a:buNone/>
            </a:pPr>
            <a:r>
              <a:t/>
            </a:r>
            <a:endParaRPr b="0"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b="0" lang="en-GB" sz="1700">
                <a:latin typeface="Times New Roman"/>
                <a:ea typeface="Times New Roman"/>
                <a:cs typeface="Times New Roman"/>
                <a:sym typeface="Times New Roman"/>
              </a:rPr>
              <a:t>The excellence of the proposed algorithm is certified by exercising it on many kinds of datasets of fraud and cancer and these statistical results are compared with the results of rival optimization algorithms. </a:t>
            </a:r>
            <a:endParaRPr b="0" sz="1700">
              <a:latin typeface="Times New Roman"/>
              <a:ea typeface="Times New Roman"/>
              <a:cs typeface="Times New Roman"/>
              <a:sym typeface="Times New Roman"/>
            </a:endParaRPr>
          </a:p>
          <a:p>
            <a:pPr indent="0" lvl="0" marL="457200" rtl="0" algn="just">
              <a:spcBef>
                <a:spcPts val="0"/>
              </a:spcBef>
              <a:spcAft>
                <a:spcPts val="0"/>
              </a:spcAft>
              <a:buNone/>
            </a:pPr>
            <a:r>
              <a:t/>
            </a:r>
            <a:endParaRPr b="0" sz="1700">
              <a:latin typeface="Times New Roman"/>
              <a:ea typeface="Times New Roman"/>
              <a:cs typeface="Times New Roman"/>
              <a:sym typeface="Times New Roman"/>
            </a:endParaRPr>
          </a:p>
          <a:p>
            <a:pPr indent="-336550" lvl="0" marL="457200" rtl="0" algn="just">
              <a:spcBef>
                <a:spcPts val="0"/>
              </a:spcBef>
              <a:spcAft>
                <a:spcPts val="0"/>
              </a:spcAft>
              <a:buSzPts val="1700"/>
              <a:buFont typeface="Times New Roman"/>
              <a:buChar char="●"/>
            </a:pPr>
            <a:r>
              <a:rPr b="0" lang="en-GB" sz="1700">
                <a:latin typeface="Times New Roman"/>
                <a:ea typeface="Times New Roman"/>
                <a:cs typeface="Times New Roman"/>
                <a:sym typeface="Times New Roman"/>
              </a:rPr>
              <a:t>The procured results demonstrate that our proposed algorithm functions better than other evolutionary methods. </a:t>
            </a:r>
            <a:endParaRPr b="0" sz="1700">
              <a:latin typeface="Times New Roman"/>
              <a:ea typeface="Times New Roman"/>
              <a:cs typeface="Times New Roman"/>
              <a:sym typeface="Times New Roman"/>
            </a:endParaRPr>
          </a:p>
          <a:p>
            <a:pPr indent="0" lvl="0" marL="0" rtl="0" algn="just">
              <a:spcBef>
                <a:spcPts val="0"/>
              </a:spcBef>
              <a:spcAft>
                <a:spcPts val="0"/>
              </a:spcAft>
              <a:buNone/>
            </a:pPr>
            <a:r>
              <a:t/>
            </a:r>
            <a:endParaRPr b="0" sz="1900">
              <a:latin typeface="Times New Roman"/>
              <a:ea typeface="Times New Roman"/>
              <a:cs typeface="Times New Roman"/>
              <a:sym typeface="Times New Roman"/>
            </a:endParaRPr>
          </a:p>
          <a:p>
            <a:pPr indent="0" lvl="0" marL="0" rtl="0" algn="just">
              <a:spcBef>
                <a:spcPts val="0"/>
              </a:spcBef>
              <a:spcAft>
                <a:spcPts val="0"/>
              </a:spcAft>
              <a:buNone/>
            </a:pPr>
            <a:r>
              <a:t/>
            </a:r>
            <a:endParaRPr b="0" sz="1900">
              <a:latin typeface="Times New Roman"/>
              <a:ea typeface="Times New Roman"/>
              <a:cs typeface="Times New Roman"/>
              <a:sym typeface="Times New Roman"/>
            </a:endParaRPr>
          </a:p>
          <a:p>
            <a:pPr indent="0" lvl="0" marL="0" rtl="0" algn="just">
              <a:spcBef>
                <a:spcPts val="0"/>
              </a:spcBef>
              <a:spcAft>
                <a:spcPts val="0"/>
              </a:spcAft>
              <a:buNone/>
            </a:pPr>
            <a:r>
              <a:t/>
            </a:r>
            <a:endParaRPr b="0" sz="1900">
              <a:latin typeface="Times New Roman"/>
              <a:ea typeface="Times New Roman"/>
              <a:cs typeface="Times New Roman"/>
              <a:sym typeface="Times New Roman"/>
            </a:endParaRPr>
          </a:p>
          <a:p>
            <a:pPr indent="0" lvl="0" marL="0" rtl="0" algn="just">
              <a:spcBef>
                <a:spcPts val="0"/>
              </a:spcBef>
              <a:spcAft>
                <a:spcPts val="0"/>
              </a:spcAft>
              <a:buNone/>
            </a:pPr>
            <a:r>
              <a:t/>
            </a:r>
            <a:endParaRPr b="0" sz="19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22" name="Shape 222"/>
        <p:cNvGrpSpPr/>
        <p:nvPr/>
      </p:nvGrpSpPr>
      <p:grpSpPr>
        <a:xfrm>
          <a:off x="0" y="0"/>
          <a:ext cx="0" cy="0"/>
          <a:chOff x="0" y="0"/>
          <a:chExt cx="0" cy="0"/>
        </a:xfrm>
      </p:grpSpPr>
      <p:sp>
        <p:nvSpPr>
          <p:cNvPr id="223" name="Google Shape;223;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Brief Background Study of </a:t>
            </a:r>
            <a:endParaRPr sz="1200"/>
          </a:p>
        </p:txBody>
      </p:sp>
      <p:sp>
        <p:nvSpPr>
          <p:cNvPr id="224" name="Google Shape;224;p24"/>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Whale Optimization Algorithm</a:t>
            </a:r>
            <a:endParaRPr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idx="1" type="body"/>
          </p:nvPr>
        </p:nvSpPr>
        <p:spPr>
          <a:xfrm>
            <a:off x="646200" y="440675"/>
            <a:ext cx="7851600" cy="44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The target of a WOA algorithm is to avoid the local minima and maxima and achieve a good convergence rate towards the best solution. </a:t>
            </a:r>
            <a:endParaRPr b="1" sz="1600">
              <a:latin typeface="Times New Roman"/>
              <a:ea typeface="Times New Roman"/>
              <a:cs typeface="Times New Roman"/>
              <a:sym typeface="Times New Roman"/>
            </a:endParaRPr>
          </a:p>
          <a:p>
            <a:pPr indent="0" lvl="0" marL="0" rtl="0" algn="l">
              <a:spcBef>
                <a:spcPts val="1600"/>
              </a:spcBef>
              <a:spcAft>
                <a:spcPts val="0"/>
              </a:spcAft>
              <a:buNone/>
            </a:pPr>
            <a:r>
              <a:t/>
            </a:r>
            <a:endParaRPr b="1" sz="1500">
              <a:latin typeface="Times New Roman"/>
              <a:ea typeface="Times New Roman"/>
              <a:cs typeface="Times New Roman"/>
              <a:sym typeface="Times New Roman"/>
            </a:endParaRPr>
          </a:p>
          <a:p>
            <a:pPr indent="0" lvl="0" marL="0" rtl="0" algn="l">
              <a:spcBef>
                <a:spcPts val="1600"/>
              </a:spcBef>
              <a:spcAft>
                <a:spcPts val="0"/>
              </a:spcAft>
              <a:buNone/>
            </a:pPr>
            <a:r>
              <a:rPr b="1" lang="en-GB" sz="1500">
                <a:latin typeface="Times New Roman"/>
                <a:ea typeface="Times New Roman"/>
                <a:cs typeface="Times New Roman"/>
                <a:sym typeface="Times New Roman"/>
              </a:rPr>
              <a:t>Exploration Phase:</a:t>
            </a:r>
            <a:endParaRPr b="1" sz="1500">
              <a:latin typeface="Times New Roman"/>
              <a:ea typeface="Times New Roman"/>
              <a:cs typeface="Times New Roman"/>
              <a:sym typeface="Times New Roman"/>
            </a:endParaRPr>
          </a:p>
          <a:p>
            <a:pPr indent="0" lvl="0" marL="457200" rtl="0" algn="just">
              <a:lnSpc>
                <a:spcPct val="150000"/>
              </a:lnSpc>
              <a:spcBef>
                <a:spcPts val="160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1600"/>
              </a:spcBef>
              <a:spcAft>
                <a:spcPts val="0"/>
              </a:spcAft>
              <a:buNone/>
            </a:pPr>
            <a:r>
              <a:t/>
            </a:r>
            <a:endParaRPr b="1" sz="1600">
              <a:latin typeface="Times New Roman"/>
              <a:ea typeface="Times New Roman"/>
              <a:cs typeface="Times New Roman"/>
              <a:sym typeface="Times New Roman"/>
            </a:endParaRPr>
          </a:p>
          <a:p>
            <a:pPr indent="0" lvl="0" marL="0" rtl="0" algn="l">
              <a:spcBef>
                <a:spcPts val="1600"/>
              </a:spcBef>
              <a:spcAft>
                <a:spcPts val="0"/>
              </a:spcAft>
              <a:buNone/>
            </a:pPr>
            <a:r>
              <a:rPr b="1" lang="en-GB" sz="1600">
                <a:latin typeface="Times New Roman"/>
                <a:ea typeface="Times New Roman"/>
                <a:cs typeface="Times New Roman"/>
                <a:sym typeface="Times New Roman"/>
              </a:rPr>
              <a:t>Exploitation Phase:</a:t>
            </a:r>
            <a:endParaRPr b="1" sz="1600">
              <a:latin typeface="Times New Roman"/>
              <a:ea typeface="Times New Roman"/>
              <a:cs typeface="Times New Roman"/>
              <a:sym typeface="Times New Roman"/>
            </a:endParaRPr>
          </a:p>
          <a:p>
            <a:pPr indent="0" lvl="0" marL="0" rtl="0" algn="l">
              <a:spcBef>
                <a:spcPts val="1600"/>
              </a:spcBef>
              <a:spcAft>
                <a:spcPts val="1600"/>
              </a:spcAft>
              <a:buNone/>
            </a:pPr>
            <a:r>
              <a:t/>
            </a:r>
            <a:endParaRPr b="1" sz="1600">
              <a:latin typeface="Times New Roman"/>
              <a:ea typeface="Times New Roman"/>
              <a:cs typeface="Times New Roman"/>
              <a:sym typeface="Times New Roman"/>
            </a:endParaRPr>
          </a:p>
        </p:txBody>
      </p:sp>
      <p:pic>
        <p:nvPicPr>
          <p:cNvPr id="230" name="Google Shape;230;p25"/>
          <p:cNvPicPr preferRelativeResize="0"/>
          <p:nvPr/>
        </p:nvPicPr>
        <p:blipFill rotWithShape="1">
          <a:blip r:embed="rId3">
            <a:alphaModFix/>
          </a:blip>
          <a:srcRect b="31930" l="12272" r="41362" t="48918"/>
          <a:stretch/>
        </p:blipFill>
        <p:spPr>
          <a:xfrm>
            <a:off x="863900" y="3975775"/>
            <a:ext cx="4666848" cy="985000"/>
          </a:xfrm>
          <a:prstGeom prst="rect">
            <a:avLst/>
          </a:prstGeom>
          <a:noFill/>
          <a:ln>
            <a:noFill/>
          </a:ln>
        </p:spPr>
      </p:pic>
      <p:pic>
        <p:nvPicPr>
          <p:cNvPr id="231" name="Google Shape;231;p25"/>
          <p:cNvPicPr preferRelativeResize="0"/>
          <p:nvPr/>
        </p:nvPicPr>
        <p:blipFill rotWithShape="1">
          <a:blip r:embed="rId4">
            <a:alphaModFix/>
          </a:blip>
          <a:srcRect b="18185" l="7930" r="52865" t="54402"/>
          <a:stretch/>
        </p:blipFill>
        <p:spPr>
          <a:xfrm>
            <a:off x="913546" y="2013725"/>
            <a:ext cx="3584525" cy="1409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5" name="Shape 235"/>
        <p:cNvGrpSpPr/>
        <p:nvPr/>
      </p:nvGrpSpPr>
      <p:grpSpPr>
        <a:xfrm>
          <a:off x="0" y="0"/>
          <a:ext cx="0" cy="0"/>
          <a:chOff x="0" y="0"/>
          <a:chExt cx="0" cy="0"/>
        </a:xfrm>
      </p:grpSpPr>
      <p:sp>
        <p:nvSpPr>
          <p:cNvPr id="236" name="Google Shape;236;p2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Algorithm 1</a:t>
            </a:r>
            <a:endParaRPr sz="1200"/>
          </a:p>
        </p:txBody>
      </p:sp>
      <p:sp>
        <p:nvSpPr>
          <p:cNvPr id="237" name="Google Shape;237;p26"/>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Hawk optimization algorithm to train weights of Neural Networks</a:t>
            </a:r>
            <a:endParaRPr sz="3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